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xml" ContentType="application/vnd.openxmlformats-officedocument.themeOverr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xml" ContentType="application/vnd.openxmlformats-officedocument.themeOverr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3.xml" ContentType="application/vnd.openxmlformats-officedocument.themeOverr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4.xml" ContentType="application/vnd.openxmlformats-officedocument.themeOverr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5.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Lst>
  <p:notesMasterIdLst>
    <p:notesMasterId r:id="rId50"/>
  </p:notesMasterIdLst>
  <p:sldIdLst>
    <p:sldId id="403" r:id="rId6"/>
    <p:sldId id="256" r:id="rId7"/>
    <p:sldId id="407" r:id="rId8"/>
    <p:sldId id="463" r:id="rId9"/>
    <p:sldId id="464" r:id="rId10"/>
    <p:sldId id="414" r:id="rId11"/>
    <p:sldId id="465" r:id="rId12"/>
    <p:sldId id="415" r:id="rId13"/>
    <p:sldId id="416" r:id="rId14"/>
    <p:sldId id="417" r:id="rId15"/>
    <p:sldId id="418" r:id="rId16"/>
    <p:sldId id="419" r:id="rId17"/>
    <p:sldId id="420" r:id="rId18"/>
    <p:sldId id="421" r:id="rId19"/>
    <p:sldId id="462" r:id="rId20"/>
    <p:sldId id="458" r:id="rId21"/>
    <p:sldId id="422" r:id="rId22"/>
    <p:sldId id="423" r:id="rId23"/>
    <p:sldId id="457" r:id="rId24"/>
    <p:sldId id="424" r:id="rId25"/>
    <p:sldId id="425" r:id="rId26"/>
    <p:sldId id="426" r:id="rId27"/>
    <p:sldId id="427" r:id="rId28"/>
    <p:sldId id="428" r:id="rId29"/>
    <p:sldId id="429" r:id="rId30"/>
    <p:sldId id="430" r:id="rId31"/>
    <p:sldId id="432" r:id="rId32"/>
    <p:sldId id="433" r:id="rId33"/>
    <p:sldId id="435" r:id="rId34"/>
    <p:sldId id="436" r:id="rId35"/>
    <p:sldId id="437" r:id="rId36"/>
    <p:sldId id="438" r:id="rId37"/>
    <p:sldId id="439" r:id="rId38"/>
    <p:sldId id="440" r:id="rId39"/>
    <p:sldId id="460" r:id="rId40"/>
    <p:sldId id="461" r:id="rId41"/>
    <p:sldId id="441" r:id="rId42"/>
    <p:sldId id="442" r:id="rId43"/>
    <p:sldId id="443" r:id="rId44"/>
    <p:sldId id="446" r:id="rId45"/>
    <p:sldId id="447" r:id="rId46"/>
    <p:sldId id="448" r:id="rId47"/>
    <p:sldId id="449" r:id="rId48"/>
    <p:sldId id="412" r:id="rId49"/>
  </p:sldIdLst>
  <p:sldSz cx="12192000" cy="6858000"/>
  <p:notesSz cx="6797675" cy="9926638"/>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93235-4A14-4A8A-96D5-EC60C8CEA568}" v="1" dt="2020-05-04T08:10:00.551"/>
    <p1510:client id="{AE699224-016F-4E61-B241-A4A29E7A92D4}" v="15" dt="2020-05-14T12:16:38.762"/>
    <p1510:client id="{E93C0060-1034-4740-80A9-A1D460E7B665}" v="6" dt="2020-05-06T08:37:48.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84" autoAdjust="0"/>
    <p:restoredTop sz="80471" autoAdjust="0"/>
  </p:normalViewPr>
  <p:slideViewPr>
    <p:cSldViewPr snapToGrid="0">
      <p:cViewPr varScale="1">
        <p:scale>
          <a:sx n="104" d="100"/>
          <a:sy n="104" d="100"/>
        </p:scale>
        <p:origin x="1002" y="108"/>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n Tranmæl" userId="S::even.tranmel@mrfylke.no::dc99418e-6817-4331-86b2-1a32ab61fd79" providerId="AD" clId="Web-{AE699224-016F-4E61-B241-A4A29E7A92D4}"/>
    <pc:docChg chg="modSld">
      <pc:chgData name="Even Tranmæl" userId="S::even.tranmel@mrfylke.no::dc99418e-6817-4331-86b2-1a32ab61fd79" providerId="AD" clId="Web-{AE699224-016F-4E61-B241-A4A29E7A92D4}" dt="2020-05-14T12:16:38.762" v="12" actId="1076"/>
      <pc:docMkLst>
        <pc:docMk/>
      </pc:docMkLst>
      <pc:sldChg chg="addSp delSp modSp">
        <pc:chgData name="Even Tranmæl" userId="S::even.tranmel@mrfylke.no::dc99418e-6817-4331-86b2-1a32ab61fd79" providerId="AD" clId="Web-{AE699224-016F-4E61-B241-A4A29E7A92D4}" dt="2020-05-14T12:16:38.762" v="12" actId="1076"/>
        <pc:sldMkLst>
          <pc:docMk/>
          <pc:sldMk cId="2257449918" sldId="414"/>
        </pc:sldMkLst>
        <pc:spChg chg="mod">
          <ac:chgData name="Even Tranmæl" userId="S::even.tranmel@mrfylke.no::dc99418e-6817-4331-86b2-1a32ab61fd79" providerId="AD" clId="Web-{AE699224-016F-4E61-B241-A4A29E7A92D4}" dt="2020-05-14T12:16:17.885" v="6" actId="20577"/>
          <ac:spMkLst>
            <pc:docMk/>
            <pc:sldMk cId="2257449918" sldId="414"/>
            <ac:spMk id="10" creationId="{00000000-0000-0000-0000-000000000000}"/>
          </ac:spMkLst>
        </pc:spChg>
        <pc:picChg chg="del">
          <ac:chgData name="Even Tranmæl" userId="S::even.tranmel@mrfylke.no::dc99418e-6817-4331-86b2-1a32ab61fd79" providerId="AD" clId="Web-{AE699224-016F-4E61-B241-A4A29E7A92D4}" dt="2020-05-14T12:16:22.073" v="7"/>
          <ac:picMkLst>
            <pc:docMk/>
            <pc:sldMk cId="2257449918" sldId="414"/>
            <ac:picMk id="2" creationId="{00000000-0000-0000-0000-000000000000}"/>
          </ac:picMkLst>
        </pc:picChg>
        <pc:picChg chg="add mod">
          <ac:chgData name="Even Tranmæl" userId="S::even.tranmel@mrfylke.no::dc99418e-6817-4331-86b2-1a32ab61fd79" providerId="AD" clId="Web-{AE699224-016F-4E61-B241-A4A29E7A92D4}" dt="2020-05-14T12:16:38.762" v="12" actId="1076"/>
          <ac:picMkLst>
            <pc:docMk/>
            <pc:sldMk cId="2257449918" sldId="414"/>
            <ac:picMk id="6" creationId="{438EA0BD-3F5A-4126-BC00-537263A9FAF9}"/>
          </ac:picMkLst>
        </pc:picChg>
      </pc:sldChg>
    </pc:docChg>
  </pc:docChgLst>
  <pc:docChgLst>
    <pc:chgData name="Trygve Grydeland" userId="f5c84084-4d27-477c-abd5-ded04b3cd531" providerId="ADAL" clId="{0B493235-4A14-4A8A-96D5-EC60C8CEA568}"/>
    <pc:docChg chg="custSel modSld">
      <pc:chgData name="Trygve Grydeland" userId="f5c84084-4d27-477c-abd5-ded04b3cd531" providerId="ADAL" clId="{0B493235-4A14-4A8A-96D5-EC60C8CEA568}" dt="2020-05-04T08:10:00.551" v="2"/>
      <pc:docMkLst>
        <pc:docMk/>
      </pc:docMkLst>
      <pc:sldChg chg="addSp delSp mod">
        <pc:chgData name="Trygve Grydeland" userId="f5c84084-4d27-477c-abd5-ded04b3cd531" providerId="ADAL" clId="{0B493235-4A14-4A8A-96D5-EC60C8CEA568}" dt="2020-05-04T08:10:00.551" v="2"/>
        <pc:sldMkLst>
          <pc:docMk/>
          <pc:sldMk cId="1391724422" sldId="420"/>
        </pc:sldMkLst>
        <pc:graphicFrameChg chg="add">
          <ac:chgData name="Trygve Grydeland" userId="f5c84084-4d27-477c-abd5-ded04b3cd531" providerId="ADAL" clId="{0B493235-4A14-4A8A-96D5-EC60C8CEA568}" dt="2020-05-04T08:10:00.551" v="2"/>
          <ac:graphicFrameMkLst>
            <pc:docMk/>
            <pc:sldMk cId="1391724422" sldId="420"/>
            <ac:graphicFrameMk id="11" creationId="{4E866223-1D93-457E-AF12-A22E906181ED}"/>
          </ac:graphicFrameMkLst>
        </pc:graphicFrameChg>
        <pc:picChg chg="del">
          <ac:chgData name="Trygve Grydeland" userId="f5c84084-4d27-477c-abd5-ded04b3cd531" providerId="ADAL" clId="{0B493235-4A14-4A8A-96D5-EC60C8CEA568}" dt="2020-05-04T08:09:59.829" v="0" actId="478"/>
          <ac:picMkLst>
            <pc:docMk/>
            <pc:sldMk cId="1391724422" sldId="420"/>
            <ac:picMk id="2" creationId="{00000000-0000-0000-0000-000000000000}"/>
          </ac:picMkLst>
        </pc:picChg>
      </pc:sldChg>
    </pc:docChg>
  </pc:docChgLst>
  <pc:docChgLst>
    <pc:chgData name="Even Tranmæl" userId="S::even.tranmel@mrfylke.no::dc99418e-6817-4331-86b2-1a32ab61fd79" providerId="AD" clId="Web-{E93C0060-1034-4740-80A9-A1D460E7B665}"/>
    <pc:docChg chg="modSld">
      <pc:chgData name="Even Tranmæl" userId="S::even.tranmel@mrfylke.no::dc99418e-6817-4331-86b2-1a32ab61fd79" providerId="AD" clId="Web-{E93C0060-1034-4740-80A9-A1D460E7B665}" dt="2020-05-06T08:37:48.216" v="4"/>
      <pc:docMkLst>
        <pc:docMk/>
      </pc:docMkLst>
      <pc:sldChg chg="addSp delSp modSp">
        <pc:chgData name="Even Tranmæl" userId="S::even.tranmel@mrfylke.no::dc99418e-6817-4331-86b2-1a32ab61fd79" providerId="AD" clId="Web-{E93C0060-1034-4740-80A9-A1D460E7B665}" dt="2020-05-06T08:37:48.216" v="4"/>
        <pc:sldMkLst>
          <pc:docMk/>
          <pc:sldMk cId="1327960907" sldId="446"/>
        </pc:sldMkLst>
        <pc:picChg chg="add mod ord">
          <ac:chgData name="Even Tranmæl" userId="S::even.tranmel@mrfylke.no::dc99418e-6817-4331-86b2-1a32ab61fd79" providerId="AD" clId="Web-{E93C0060-1034-4740-80A9-A1D460E7B665}" dt="2020-05-06T08:37:48.216" v="4"/>
          <ac:picMkLst>
            <pc:docMk/>
            <pc:sldMk cId="1327960907" sldId="446"/>
            <ac:picMk id="2" creationId="{CC8BB525-0D27-491A-834F-76984872CBD5}"/>
          </ac:picMkLst>
        </pc:picChg>
        <pc:picChg chg="del">
          <ac:chgData name="Even Tranmæl" userId="S::even.tranmel@mrfylke.no::dc99418e-6817-4331-86b2-1a32ab61fd79" providerId="AD" clId="Web-{E93C0060-1034-4740-80A9-A1D460E7B665}" dt="2020-05-06T08:37:24.419" v="0"/>
          <ac:picMkLst>
            <pc:docMk/>
            <pc:sldMk cId="1327960907" sldId="446"/>
            <ac:picMk id="10" creationId="{00000000-0000-0000-0000-000000000000}"/>
          </ac:picMkLst>
        </pc:picChg>
      </pc:sldChg>
    </pc:docChg>
  </pc:docChgLst>
  <pc:docChgLst>
    <pc:chgData name="Trygve Grydeland" userId="f5c84084-4d27-477c-abd5-ded04b3cd531" providerId="ADAL" clId="{D091A448-377A-4CB0-ABB6-27D14346D336}"/>
    <pc:docChg chg="undo custSel modSld">
      <pc:chgData name="Trygve Grydeland" userId="f5c84084-4d27-477c-abd5-ded04b3cd531" providerId="ADAL" clId="{D091A448-377A-4CB0-ABB6-27D14346D336}" dt="2020-04-23T17:19:24.703" v="52"/>
      <pc:docMkLst>
        <pc:docMk/>
      </pc:docMkLst>
      <pc:sldChg chg="addSp delSp mod">
        <pc:chgData name="Trygve Grydeland" userId="f5c84084-4d27-477c-abd5-ded04b3cd531" providerId="ADAL" clId="{D091A448-377A-4CB0-ABB6-27D14346D336}" dt="2020-04-16T19:56:19.612" v="2"/>
        <pc:sldMkLst>
          <pc:docMk/>
          <pc:sldMk cId="2484826465" sldId="417"/>
        </pc:sldMkLst>
        <pc:graphicFrameChg chg="add">
          <ac:chgData name="Trygve Grydeland" userId="f5c84084-4d27-477c-abd5-ded04b3cd531" providerId="ADAL" clId="{D091A448-377A-4CB0-ABB6-27D14346D336}" dt="2020-04-16T19:56:19.612" v="2"/>
          <ac:graphicFrameMkLst>
            <pc:docMk/>
            <pc:sldMk cId="2484826465" sldId="417"/>
            <ac:graphicFrameMk id="10" creationId="{A1051384-1639-4F9E-A1ED-50179D97879A}"/>
          </ac:graphicFrameMkLst>
        </pc:graphicFrameChg>
        <pc:picChg chg="del">
          <ac:chgData name="Trygve Grydeland" userId="f5c84084-4d27-477c-abd5-ded04b3cd531" providerId="ADAL" clId="{D091A448-377A-4CB0-ABB6-27D14346D336}" dt="2020-04-16T19:56:18.302" v="0" actId="478"/>
          <ac:picMkLst>
            <pc:docMk/>
            <pc:sldMk cId="2484826465" sldId="417"/>
            <ac:picMk id="2" creationId="{00000000-0000-0000-0000-000000000000}"/>
          </ac:picMkLst>
        </pc:picChg>
      </pc:sldChg>
      <pc:sldChg chg="addSp delSp mod">
        <pc:chgData name="Trygve Grydeland" userId="f5c84084-4d27-477c-abd5-ded04b3cd531" providerId="ADAL" clId="{D091A448-377A-4CB0-ABB6-27D14346D336}" dt="2020-04-17T07:12:58.066" v="5"/>
        <pc:sldMkLst>
          <pc:docMk/>
          <pc:sldMk cId="3504338367" sldId="418"/>
        </pc:sldMkLst>
        <pc:graphicFrameChg chg="add">
          <ac:chgData name="Trygve Grydeland" userId="f5c84084-4d27-477c-abd5-ded04b3cd531" providerId="ADAL" clId="{D091A448-377A-4CB0-ABB6-27D14346D336}" dt="2020-04-17T07:12:58.066" v="5"/>
          <ac:graphicFrameMkLst>
            <pc:docMk/>
            <pc:sldMk cId="3504338367" sldId="418"/>
            <ac:graphicFrameMk id="10" creationId="{80238726-6D5D-4060-88A1-06754F67D114}"/>
          </ac:graphicFrameMkLst>
        </pc:graphicFrameChg>
        <pc:picChg chg="del">
          <ac:chgData name="Trygve Grydeland" userId="f5c84084-4d27-477c-abd5-ded04b3cd531" providerId="ADAL" clId="{D091A448-377A-4CB0-ABB6-27D14346D336}" dt="2020-04-17T07:12:48.954" v="3" actId="478"/>
          <ac:picMkLst>
            <pc:docMk/>
            <pc:sldMk cId="3504338367" sldId="418"/>
            <ac:picMk id="2" creationId="{00000000-0000-0000-0000-000000000000}"/>
          </ac:picMkLst>
        </pc:picChg>
      </pc:sldChg>
      <pc:sldChg chg="addSp delSp mod">
        <pc:chgData name="Trygve Grydeland" userId="f5c84084-4d27-477c-abd5-ded04b3cd531" providerId="ADAL" clId="{D091A448-377A-4CB0-ABB6-27D14346D336}" dt="2020-04-17T11:40:22.825" v="37"/>
        <pc:sldMkLst>
          <pc:docMk/>
          <pc:sldMk cId="152644135" sldId="419"/>
        </pc:sldMkLst>
        <pc:graphicFrameChg chg="add">
          <ac:chgData name="Trygve Grydeland" userId="f5c84084-4d27-477c-abd5-ded04b3cd531" providerId="ADAL" clId="{D091A448-377A-4CB0-ABB6-27D14346D336}" dt="2020-04-17T11:40:22.825" v="37"/>
          <ac:graphicFrameMkLst>
            <pc:docMk/>
            <pc:sldMk cId="152644135" sldId="419"/>
            <ac:graphicFrameMk id="10" creationId="{24ABD094-DB72-4CB6-901B-082B0F551216}"/>
          </ac:graphicFrameMkLst>
        </pc:graphicFrameChg>
        <pc:picChg chg="del">
          <ac:chgData name="Trygve Grydeland" userId="f5c84084-4d27-477c-abd5-ded04b3cd531" providerId="ADAL" clId="{D091A448-377A-4CB0-ABB6-27D14346D336}" dt="2020-04-17T11:40:21.852" v="35" actId="478"/>
          <ac:picMkLst>
            <pc:docMk/>
            <pc:sldMk cId="152644135" sldId="419"/>
            <ac:picMk id="2" creationId="{00000000-0000-0000-0000-000000000000}"/>
          </ac:picMkLst>
        </pc:picChg>
      </pc:sldChg>
      <pc:sldChg chg="addSp delSp modSp mod">
        <pc:chgData name="Trygve Grydeland" userId="f5c84084-4d27-477c-abd5-ded04b3cd531" providerId="ADAL" clId="{D091A448-377A-4CB0-ABB6-27D14346D336}" dt="2020-04-17T09:42:50.069" v="28" actId="20577"/>
        <pc:sldMkLst>
          <pc:docMk/>
          <pc:sldMk cId="3479507085" sldId="422"/>
        </pc:sldMkLst>
        <pc:spChg chg="mod">
          <ac:chgData name="Trygve Grydeland" userId="f5c84084-4d27-477c-abd5-ded04b3cd531" providerId="ADAL" clId="{D091A448-377A-4CB0-ABB6-27D14346D336}" dt="2020-04-17T09:18:26.508" v="12" actId="1076"/>
          <ac:spMkLst>
            <pc:docMk/>
            <pc:sldMk cId="3479507085" sldId="422"/>
            <ac:spMk id="3" creationId="{00000000-0000-0000-0000-000000000000}"/>
          </ac:spMkLst>
        </pc:spChg>
        <pc:graphicFrameChg chg="add mod">
          <ac:chgData name="Trygve Grydeland" userId="f5c84084-4d27-477c-abd5-ded04b3cd531" providerId="ADAL" clId="{D091A448-377A-4CB0-ABB6-27D14346D336}" dt="2020-04-17T09:42:50.069" v="28" actId="20577"/>
          <ac:graphicFrameMkLst>
            <pc:docMk/>
            <pc:sldMk cId="3479507085" sldId="422"/>
            <ac:graphicFrameMk id="10" creationId="{F7FE82E6-760A-4CD8-B87C-2E216583208C}"/>
          </ac:graphicFrameMkLst>
        </pc:graphicFrameChg>
        <pc:picChg chg="del">
          <ac:chgData name="Trygve Grydeland" userId="f5c84084-4d27-477c-abd5-ded04b3cd531" providerId="ADAL" clId="{D091A448-377A-4CB0-ABB6-27D14346D336}" dt="2020-04-17T09:18:04.431" v="6" actId="478"/>
          <ac:picMkLst>
            <pc:docMk/>
            <pc:sldMk cId="3479507085" sldId="422"/>
            <ac:picMk id="2" creationId="{00000000-0000-0000-0000-000000000000}"/>
          </ac:picMkLst>
        </pc:picChg>
      </pc:sldChg>
      <pc:sldChg chg="addSp delSp mod">
        <pc:chgData name="Trygve Grydeland" userId="f5c84084-4d27-477c-abd5-ded04b3cd531" providerId="ADAL" clId="{D091A448-377A-4CB0-ABB6-27D14346D336}" dt="2020-04-17T10:30:55.503" v="31"/>
        <pc:sldMkLst>
          <pc:docMk/>
          <pc:sldMk cId="542054737" sldId="423"/>
        </pc:sldMkLst>
        <pc:graphicFrameChg chg="add">
          <ac:chgData name="Trygve Grydeland" userId="f5c84084-4d27-477c-abd5-ded04b3cd531" providerId="ADAL" clId="{D091A448-377A-4CB0-ABB6-27D14346D336}" dt="2020-04-17T10:30:55.503" v="31"/>
          <ac:graphicFrameMkLst>
            <pc:docMk/>
            <pc:sldMk cId="542054737" sldId="423"/>
            <ac:graphicFrameMk id="10" creationId="{104D6D6C-2FB3-4FBA-8A9C-B46ABECC0E38}"/>
          </ac:graphicFrameMkLst>
        </pc:graphicFrameChg>
        <pc:picChg chg="del">
          <ac:chgData name="Trygve Grydeland" userId="f5c84084-4d27-477c-abd5-ded04b3cd531" providerId="ADAL" clId="{D091A448-377A-4CB0-ABB6-27D14346D336}" dt="2020-04-17T10:30:54.472" v="29" actId="478"/>
          <ac:picMkLst>
            <pc:docMk/>
            <pc:sldMk cId="542054737" sldId="423"/>
            <ac:picMk id="2" creationId="{00000000-0000-0000-0000-000000000000}"/>
          </ac:picMkLst>
        </pc:picChg>
      </pc:sldChg>
      <pc:sldChg chg="addSp delSp mod">
        <pc:chgData name="Trygve Grydeland" userId="f5c84084-4d27-477c-abd5-ded04b3cd531" providerId="ADAL" clId="{D091A448-377A-4CB0-ABB6-27D14346D336}" dt="2020-04-23T15:45:20.264" v="43" actId="27918"/>
        <pc:sldMkLst>
          <pc:docMk/>
          <pc:sldMk cId="555494363" sldId="426"/>
        </pc:sldMkLst>
        <pc:graphicFrameChg chg="add">
          <ac:chgData name="Trygve Grydeland" userId="f5c84084-4d27-477c-abd5-ded04b3cd531" providerId="ADAL" clId="{D091A448-377A-4CB0-ABB6-27D14346D336}" dt="2020-04-17T12:25:25.030" v="42"/>
          <ac:graphicFrameMkLst>
            <pc:docMk/>
            <pc:sldMk cId="555494363" sldId="426"/>
            <ac:graphicFrameMk id="11" creationId="{5AC4E6FD-2940-4046-83FB-E9AE319C467D}"/>
          </ac:graphicFrameMkLst>
        </pc:graphicFrameChg>
        <pc:picChg chg="del">
          <ac:chgData name="Trygve Grydeland" userId="f5c84084-4d27-477c-abd5-ded04b3cd531" providerId="ADAL" clId="{D091A448-377A-4CB0-ABB6-27D14346D336}" dt="2020-04-17T12:25:23.797" v="40" actId="478"/>
          <ac:picMkLst>
            <pc:docMk/>
            <pc:sldMk cId="555494363" sldId="426"/>
            <ac:picMk id="2" creationId="{00000000-0000-0000-0000-000000000000}"/>
          </ac:picMkLst>
        </pc:picChg>
      </pc:sldChg>
      <pc:sldChg chg="addSp delSp mod">
        <pc:chgData name="Trygve Grydeland" userId="f5c84084-4d27-477c-abd5-ded04b3cd531" providerId="ADAL" clId="{D091A448-377A-4CB0-ABB6-27D14346D336}" dt="2020-04-23T15:59:25.694" v="46"/>
        <pc:sldMkLst>
          <pc:docMk/>
          <pc:sldMk cId="1984093976" sldId="428"/>
        </pc:sldMkLst>
        <pc:graphicFrameChg chg="add">
          <ac:chgData name="Trygve Grydeland" userId="f5c84084-4d27-477c-abd5-ded04b3cd531" providerId="ADAL" clId="{D091A448-377A-4CB0-ABB6-27D14346D336}" dt="2020-04-23T15:59:25.694" v="46"/>
          <ac:graphicFrameMkLst>
            <pc:docMk/>
            <pc:sldMk cId="1984093976" sldId="428"/>
            <ac:graphicFrameMk id="11" creationId="{5429EAC9-EF00-415B-AB1A-0DAD7B080601}"/>
          </ac:graphicFrameMkLst>
        </pc:graphicFrameChg>
        <pc:picChg chg="del">
          <ac:chgData name="Trygve Grydeland" userId="f5c84084-4d27-477c-abd5-ded04b3cd531" providerId="ADAL" clId="{D091A448-377A-4CB0-ABB6-27D14346D336}" dt="2020-04-23T15:59:24.643" v="44" actId="478"/>
          <ac:picMkLst>
            <pc:docMk/>
            <pc:sldMk cId="1984093976" sldId="428"/>
            <ac:picMk id="6" creationId="{00000000-0000-0000-0000-000000000000}"/>
          </ac:picMkLst>
        </pc:picChg>
      </pc:sldChg>
      <pc:sldChg chg="addSp delSp mod">
        <pc:chgData name="Trygve Grydeland" userId="f5c84084-4d27-477c-abd5-ded04b3cd531" providerId="ADAL" clId="{D091A448-377A-4CB0-ABB6-27D14346D336}" dt="2020-04-23T16:46:47.925" v="49"/>
        <pc:sldMkLst>
          <pc:docMk/>
          <pc:sldMk cId="3445537483" sldId="436"/>
        </pc:sldMkLst>
        <pc:graphicFrameChg chg="add">
          <ac:chgData name="Trygve Grydeland" userId="f5c84084-4d27-477c-abd5-ded04b3cd531" providerId="ADAL" clId="{D091A448-377A-4CB0-ABB6-27D14346D336}" dt="2020-04-23T16:46:47.925" v="49"/>
          <ac:graphicFrameMkLst>
            <pc:docMk/>
            <pc:sldMk cId="3445537483" sldId="436"/>
            <ac:graphicFrameMk id="11" creationId="{97B62907-95E6-4E39-8B96-443DB15BA72E}"/>
          </ac:graphicFrameMkLst>
        </pc:graphicFrameChg>
        <pc:picChg chg="del">
          <ac:chgData name="Trygve Grydeland" userId="f5c84084-4d27-477c-abd5-ded04b3cd531" providerId="ADAL" clId="{D091A448-377A-4CB0-ABB6-27D14346D336}" dt="2020-04-23T16:46:46.577" v="47" actId="478"/>
          <ac:picMkLst>
            <pc:docMk/>
            <pc:sldMk cId="3445537483" sldId="436"/>
            <ac:picMk id="2" creationId="{00000000-0000-0000-0000-000000000000}"/>
          </ac:picMkLst>
        </pc:picChg>
      </pc:sldChg>
      <pc:sldChg chg="addSp delSp mod">
        <pc:chgData name="Trygve Grydeland" userId="f5c84084-4d27-477c-abd5-ded04b3cd531" providerId="ADAL" clId="{D091A448-377A-4CB0-ABB6-27D14346D336}" dt="2020-04-23T17:19:24.703" v="52"/>
        <pc:sldMkLst>
          <pc:docMk/>
          <pc:sldMk cId="1506265254" sldId="437"/>
        </pc:sldMkLst>
        <pc:graphicFrameChg chg="add">
          <ac:chgData name="Trygve Grydeland" userId="f5c84084-4d27-477c-abd5-ded04b3cd531" providerId="ADAL" clId="{D091A448-377A-4CB0-ABB6-27D14346D336}" dt="2020-04-23T17:19:24.703" v="52"/>
          <ac:graphicFrameMkLst>
            <pc:docMk/>
            <pc:sldMk cId="1506265254" sldId="437"/>
            <ac:graphicFrameMk id="11" creationId="{A9483998-F620-47BB-8A66-59D3268CF6DB}"/>
          </ac:graphicFrameMkLst>
        </pc:graphicFrameChg>
        <pc:picChg chg="del">
          <ac:chgData name="Trygve Grydeland" userId="f5c84084-4d27-477c-abd5-ded04b3cd531" providerId="ADAL" clId="{D091A448-377A-4CB0-ABB6-27D14346D336}" dt="2020-04-23T17:19:23.731" v="50" actId="478"/>
          <ac:picMkLst>
            <pc:docMk/>
            <pc:sldMk cId="1506265254" sldId="437"/>
            <ac:picMk id="2" creationId="{00000000-0000-0000-0000-000000000000}"/>
          </ac:picMkLst>
        </pc:picChg>
      </pc:sldChg>
      <pc:sldChg chg="addSp delSp modSp mod">
        <pc:chgData name="Trygve Grydeland" userId="f5c84084-4d27-477c-abd5-ded04b3cd531" providerId="ADAL" clId="{D091A448-377A-4CB0-ABB6-27D14346D336}" dt="2020-04-17T11:40:29.040" v="39" actId="20577"/>
        <pc:sldMkLst>
          <pc:docMk/>
          <pc:sldMk cId="3154762577" sldId="457"/>
        </pc:sldMkLst>
        <pc:graphicFrameChg chg="add mod">
          <ac:chgData name="Trygve Grydeland" userId="f5c84084-4d27-477c-abd5-ded04b3cd531" providerId="ADAL" clId="{D091A448-377A-4CB0-ABB6-27D14346D336}" dt="2020-04-17T11:40:29.040" v="39" actId="20577"/>
          <ac:graphicFrameMkLst>
            <pc:docMk/>
            <pc:sldMk cId="3154762577" sldId="457"/>
            <ac:graphicFrameMk id="10" creationId="{2DA788FB-2811-47F4-B2BB-B34EC026082F}"/>
          </ac:graphicFrameMkLst>
        </pc:graphicFrameChg>
        <pc:picChg chg="del">
          <ac:chgData name="Trygve Grydeland" userId="f5c84084-4d27-477c-abd5-ded04b3cd531" providerId="ADAL" clId="{D091A448-377A-4CB0-ABB6-27D14346D336}" dt="2020-04-17T11:12:29.230" v="32" actId="478"/>
          <ac:picMkLst>
            <pc:docMk/>
            <pc:sldMk cId="3154762577" sldId="457"/>
            <ac:picMk id="2"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spoagry\Downloads\Personer%20(5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poagry\Downloads\SysselsatteArbSted%20(16).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mrfylke-my.sharepoint.com/personal/trygve_grydeland_mrfylke_no/Documents/Datagrunnlag%20kommunestatistikk%20TG/Arbeidsplassdekning%202015%20og%202019.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mrfylke-my.sharepoint.com/personal/trygve_grydeland_mrfylke_no/Documents/Datagrunnlag%20kommunestatistikk%20TG/Sysselsatte%20(34)%20(version%201).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poagry\OneDrive%20-%20M&#248;re%20og%20Romsdal%20Fylkeskommune\Datagrunnlag%20kommunestatistikk%20TG\&#197;rlig%20endring%20i%20folketal%20og%20sysselsette.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poagry\Downloads\SysselsatteArb%20(63).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poagry\Downloads\SysselsatteArb%20(64).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https://mrfylke-my.sharepoint.com/personal/trygve_grydeland_mrfylke_no/Documents/Datagrunnlag%20kommunestatistikk%20TG/Sysselsette%20etter%20n&#230;ring.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1" Type="http://schemas.openxmlformats.org/officeDocument/2006/relationships/oleObject" Target="file:///\\intern.mrfylke.no\sadm\folderredir\sutdeid\Desktop\Kopi%20av%2020200420%20Kommunestatistikk%20elevtall%20etter%20utdanningsprogram.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intern.mrfylke.no\sadm\folderredir\sutdeid\Desktop\Kopi%20av%2020200420%20Kommunestatistikk%20elevtall%20etter%20skole.xls"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spoagry\Downloads\Fodselsoverskudd4%20(10).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2.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3.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4.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5.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spoagry\Downloads\Levende%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poagry\Downloads\Folkemengde%20(1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intern.mrfylke.no\sadm\folderredir\spoagry\Desktop\Befolkningspyramider%202020%20og%202035.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spoagry\Downloads\Personer%20(58).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poagry\Downloads\Personer1%20(73).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poagry\Downloads\Personer%20(59).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Personer!$A$14</c:f>
          <c:strCache>
            <c:ptCount val="1"/>
            <c:pt idx="0">
              <c:v>Sykkylven, folketalsutvikling, 2005-2020</c:v>
            </c:pt>
          </c:strCache>
        </c:strRef>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stacked"/>
        <c:varyColors val="0"/>
        <c:ser>
          <c:idx val="0"/>
          <c:order val="0"/>
          <c:tx>
            <c:strRef>
              <c:f>Personer!$B$25</c:f>
              <c:strCache>
                <c:ptCount val="1"/>
                <c:pt idx="0">
                  <c:v>Befolkning utan innvandrarar</c:v>
                </c:pt>
              </c:strCache>
            </c:strRef>
          </c:tx>
          <c:spPr>
            <a:solidFill>
              <a:schemeClr val="accent1"/>
            </a:solidFill>
            <a:ln>
              <a:noFill/>
            </a:ln>
            <a:effectLst/>
          </c:spPr>
          <c:invertIfNegative val="0"/>
          <c:cat>
            <c:strRef>
              <c:f>Personer!$C$4:$R$4</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strCache>
            </c:strRef>
          </c:cat>
          <c:val>
            <c:numRef>
              <c:f>Personer!$C$25:$R$25</c:f>
              <c:numCache>
                <c:formatCode>#,##0</c:formatCode>
                <c:ptCount val="16"/>
                <c:pt idx="0">
                  <c:v>7086</c:v>
                </c:pt>
                <c:pt idx="1">
                  <c:v>7059</c:v>
                </c:pt>
                <c:pt idx="2">
                  <c:v>7062</c:v>
                </c:pt>
                <c:pt idx="3">
                  <c:v>7015</c:v>
                </c:pt>
                <c:pt idx="4">
                  <c:v>6980</c:v>
                </c:pt>
                <c:pt idx="5">
                  <c:v>6954</c:v>
                </c:pt>
                <c:pt idx="6">
                  <c:v>6956</c:v>
                </c:pt>
                <c:pt idx="7">
                  <c:v>6932</c:v>
                </c:pt>
                <c:pt idx="8">
                  <c:v>6831</c:v>
                </c:pt>
                <c:pt idx="9">
                  <c:v>6800</c:v>
                </c:pt>
                <c:pt idx="10">
                  <c:v>6740</c:v>
                </c:pt>
                <c:pt idx="11">
                  <c:v>6683</c:v>
                </c:pt>
                <c:pt idx="12">
                  <c:v>6665</c:v>
                </c:pt>
                <c:pt idx="13">
                  <c:v>6644</c:v>
                </c:pt>
                <c:pt idx="14">
                  <c:v>6577</c:v>
                </c:pt>
                <c:pt idx="15">
                  <c:v>6515</c:v>
                </c:pt>
              </c:numCache>
            </c:numRef>
          </c:val>
          <c:extLst>
            <c:ext xmlns:c16="http://schemas.microsoft.com/office/drawing/2014/chart" uri="{C3380CC4-5D6E-409C-BE32-E72D297353CC}">
              <c16:uniqueId val="{00000000-5B13-4FBE-B018-CDCD23584A6F}"/>
            </c:ext>
          </c:extLst>
        </c:ser>
        <c:ser>
          <c:idx val="1"/>
          <c:order val="1"/>
          <c:tx>
            <c:strRef>
              <c:f>Personer!$B$26</c:f>
              <c:strCache>
                <c:ptCount val="1"/>
                <c:pt idx="0">
                  <c:v>Innvandrarar</c:v>
                </c:pt>
              </c:strCache>
            </c:strRef>
          </c:tx>
          <c:spPr>
            <a:solidFill>
              <a:schemeClr val="accent2"/>
            </a:solidFill>
            <a:ln>
              <a:noFill/>
            </a:ln>
            <a:effectLst/>
          </c:spPr>
          <c:invertIfNegative val="0"/>
          <c:cat>
            <c:strRef>
              <c:f>Personer!$C$4:$R$4</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strCache>
            </c:strRef>
          </c:cat>
          <c:val>
            <c:numRef>
              <c:f>Personer!$C$26:$R$26</c:f>
              <c:numCache>
                <c:formatCode>0</c:formatCode>
                <c:ptCount val="16"/>
                <c:pt idx="0">
                  <c:v>360</c:v>
                </c:pt>
                <c:pt idx="1">
                  <c:v>362</c:v>
                </c:pt>
                <c:pt idx="2">
                  <c:v>405</c:v>
                </c:pt>
                <c:pt idx="3">
                  <c:v>476</c:v>
                </c:pt>
                <c:pt idx="4">
                  <c:v>585</c:v>
                </c:pt>
                <c:pt idx="5">
                  <c:v>635</c:v>
                </c:pt>
                <c:pt idx="6">
                  <c:v>706</c:v>
                </c:pt>
                <c:pt idx="7">
                  <c:v>732</c:v>
                </c:pt>
                <c:pt idx="8">
                  <c:v>842</c:v>
                </c:pt>
                <c:pt idx="9">
                  <c:v>930</c:v>
                </c:pt>
                <c:pt idx="10">
                  <c:v>967</c:v>
                </c:pt>
                <c:pt idx="11">
                  <c:v>992</c:v>
                </c:pt>
                <c:pt idx="12">
                  <c:v>1030</c:v>
                </c:pt>
                <c:pt idx="13">
                  <c:v>1051</c:v>
                </c:pt>
                <c:pt idx="14">
                  <c:v>1080</c:v>
                </c:pt>
                <c:pt idx="15">
                  <c:v>1110</c:v>
                </c:pt>
              </c:numCache>
            </c:numRef>
          </c:val>
          <c:extLst>
            <c:ext xmlns:c16="http://schemas.microsoft.com/office/drawing/2014/chart" uri="{C3380CC4-5D6E-409C-BE32-E72D297353CC}">
              <c16:uniqueId val="{00000001-5B13-4FBE-B018-CDCD23584A6F}"/>
            </c:ext>
          </c:extLst>
        </c:ser>
        <c:dLbls>
          <c:showLegendKey val="0"/>
          <c:showVal val="0"/>
          <c:showCatName val="0"/>
          <c:showSerName val="0"/>
          <c:showPercent val="0"/>
          <c:showBubbleSize val="0"/>
        </c:dLbls>
        <c:gapWidth val="150"/>
        <c:overlap val="100"/>
        <c:axId val="2019043823"/>
        <c:axId val="1761870159"/>
      </c:barChart>
      <c:catAx>
        <c:axId val="201904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761870159"/>
        <c:crosses val="autoZero"/>
        <c:auto val="1"/>
        <c:lblAlgn val="ctr"/>
        <c:lblOffset val="100"/>
        <c:noMultiLvlLbl val="0"/>
      </c:catAx>
      <c:valAx>
        <c:axId val="1761870159"/>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Tal personar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2019043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Sysselsette etter</a:t>
            </a:r>
            <a:r>
              <a:rPr lang="nb-NO" sz="2400" baseline="0"/>
              <a:t> arbeidsstad, indeksert (2000=100).</a:t>
            </a:r>
            <a:endParaRPr lang="nb-NO"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SysselsatteArbSted!$D$46</c:f>
              <c:strCache>
                <c:ptCount val="1"/>
                <c:pt idx="0">
                  <c:v>Sykkylven</c:v>
                </c:pt>
              </c:strCache>
            </c:strRef>
          </c:tx>
          <c:spPr>
            <a:ln w="28575" cap="rnd">
              <a:solidFill>
                <a:schemeClr val="accent1"/>
              </a:solidFill>
              <a:round/>
            </a:ln>
            <a:effectLst/>
          </c:spPr>
          <c:marker>
            <c:symbol val="none"/>
          </c:marker>
          <c:cat>
            <c:strRef>
              <c:f>SysselsatteArbSted!$E$35:$X$35</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SysselsatteArbSted!$E$46:$X$46</c:f>
              <c:numCache>
                <c:formatCode>0.0</c:formatCode>
                <c:ptCount val="20"/>
                <c:pt idx="0" formatCode="General">
                  <c:v>100</c:v>
                </c:pt>
                <c:pt idx="1">
                  <c:v>101.27970749542962</c:v>
                </c:pt>
                <c:pt idx="2">
                  <c:v>99.843301123008629</c:v>
                </c:pt>
                <c:pt idx="3">
                  <c:v>98.589710107077565</c:v>
                </c:pt>
                <c:pt idx="4">
                  <c:v>101.59310524941239</c:v>
                </c:pt>
                <c:pt idx="5">
                  <c:v>101.38417341342388</c:v>
                </c:pt>
                <c:pt idx="6">
                  <c:v>103.6563071297989</c:v>
                </c:pt>
                <c:pt idx="7">
                  <c:v>104.62261687124575</c:v>
                </c:pt>
                <c:pt idx="8">
                  <c:v>106.00679028466963</c:v>
                </c:pt>
                <c:pt idx="9">
                  <c:v>102.71611386785062</c:v>
                </c:pt>
                <c:pt idx="10">
                  <c:v>102.92504570383913</c:v>
                </c:pt>
                <c:pt idx="11">
                  <c:v>102.42883259336642</c:v>
                </c:pt>
                <c:pt idx="12">
                  <c:v>102.14155131888222</c:v>
                </c:pt>
                <c:pt idx="13">
                  <c:v>101.1491250979368</c:v>
                </c:pt>
                <c:pt idx="14">
                  <c:v>99.634369287020107</c:v>
                </c:pt>
                <c:pt idx="15">
                  <c:v>95.168451292765738</c:v>
                </c:pt>
                <c:pt idx="16">
                  <c:v>95.899712718725524</c:v>
                </c:pt>
                <c:pt idx="17">
                  <c:v>94.515539305301644</c:v>
                </c:pt>
                <c:pt idx="18">
                  <c:v>95.377383128754246</c:v>
                </c:pt>
                <c:pt idx="19">
                  <c:v>94.411073387307397</c:v>
                </c:pt>
              </c:numCache>
            </c:numRef>
          </c:val>
          <c:smooth val="0"/>
          <c:extLst>
            <c:ext xmlns:c16="http://schemas.microsoft.com/office/drawing/2014/chart" uri="{C3380CC4-5D6E-409C-BE32-E72D297353CC}">
              <c16:uniqueId val="{00000000-92B0-4001-BC96-0563C3BF04F8}"/>
            </c:ext>
          </c:extLst>
        </c:ser>
        <c:ser>
          <c:idx val="1"/>
          <c:order val="1"/>
          <c:tx>
            <c:strRef>
              <c:f>SysselsatteArbSted!$D$62</c:f>
              <c:strCache>
                <c:ptCount val="1"/>
                <c:pt idx="0">
                  <c:v>Møre og Romsdal</c:v>
                </c:pt>
              </c:strCache>
            </c:strRef>
          </c:tx>
          <c:spPr>
            <a:ln w="28575" cap="rnd">
              <a:solidFill>
                <a:schemeClr val="accent2"/>
              </a:solidFill>
              <a:round/>
            </a:ln>
            <a:effectLst/>
          </c:spPr>
          <c:marker>
            <c:symbol val="none"/>
          </c:marker>
          <c:cat>
            <c:strRef>
              <c:f>SysselsatteArbSted!$E$35:$X$35</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SysselsatteArbSted!$E$62:$X$62</c:f>
              <c:numCache>
                <c:formatCode>0.0</c:formatCode>
                <c:ptCount val="20"/>
                <c:pt idx="0" formatCode="General">
                  <c:v>100</c:v>
                </c:pt>
                <c:pt idx="1">
                  <c:v>99.899824038746331</c:v>
                </c:pt>
                <c:pt idx="2">
                  <c:v>99.506088956253592</c:v>
                </c:pt>
                <c:pt idx="3">
                  <c:v>98.617571734699212</c:v>
                </c:pt>
                <c:pt idx="4">
                  <c:v>98.826634610359065</c:v>
                </c:pt>
                <c:pt idx="5">
                  <c:v>100.42509451384171</c:v>
                </c:pt>
                <c:pt idx="6">
                  <c:v>103.74222547431141</c:v>
                </c:pt>
                <c:pt idx="7">
                  <c:v>107.94961584696598</c:v>
                </c:pt>
                <c:pt idx="8">
                  <c:v>109.33465739821251</c:v>
                </c:pt>
                <c:pt idx="9">
                  <c:v>108.58551542709804</c:v>
                </c:pt>
                <c:pt idx="10">
                  <c:v>109.41828254847645</c:v>
                </c:pt>
                <c:pt idx="11">
                  <c:v>110.95053920800015</c:v>
                </c:pt>
                <c:pt idx="12">
                  <c:v>111.98365825188593</c:v>
                </c:pt>
                <c:pt idx="13">
                  <c:v>112.71015174480392</c:v>
                </c:pt>
                <c:pt idx="14">
                  <c:v>113.83734908273664</c:v>
                </c:pt>
                <c:pt idx="15">
                  <c:v>110.32509277165109</c:v>
                </c:pt>
                <c:pt idx="16">
                  <c:v>109.48187250648967</c:v>
                </c:pt>
                <c:pt idx="17">
                  <c:v>109.73100576665099</c:v>
                </c:pt>
                <c:pt idx="18">
                  <c:v>111.4488057283228</c:v>
                </c:pt>
                <c:pt idx="19">
                  <c:v>111.70926322758237</c:v>
                </c:pt>
              </c:numCache>
            </c:numRef>
          </c:val>
          <c:smooth val="0"/>
          <c:extLst>
            <c:ext xmlns:c16="http://schemas.microsoft.com/office/drawing/2014/chart" uri="{C3380CC4-5D6E-409C-BE32-E72D297353CC}">
              <c16:uniqueId val="{00000001-92B0-4001-BC96-0563C3BF04F8}"/>
            </c:ext>
          </c:extLst>
        </c:ser>
        <c:ser>
          <c:idx val="2"/>
          <c:order val="2"/>
          <c:tx>
            <c:strRef>
              <c:f>SysselsatteArbSted!$D$63</c:f>
              <c:strCache>
                <c:ptCount val="1"/>
                <c:pt idx="0">
                  <c:v>Landet</c:v>
                </c:pt>
              </c:strCache>
            </c:strRef>
          </c:tx>
          <c:spPr>
            <a:ln w="28575" cap="rnd">
              <a:solidFill>
                <a:schemeClr val="accent3"/>
              </a:solidFill>
              <a:round/>
            </a:ln>
            <a:effectLst/>
          </c:spPr>
          <c:marker>
            <c:symbol val="none"/>
          </c:marker>
          <c:cat>
            <c:strRef>
              <c:f>SysselsatteArbSted!$E$35:$X$35</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SysselsatteArbSted!$E$63:$X$63</c:f>
              <c:numCache>
                <c:formatCode>0.0</c:formatCode>
                <c:ptCount val="20"/>
                <c:pt idx="0" formatCode="General">
                  <c:v>100</c:v>
                </c:pt>
                <c:pt idx="1">
                  <c:v>100.57471289775107</c:v>
                </c:pt>
                <c:pt idx="2">
                  <c:v>100.22113183958083</c:v>
                </c:pt>
                <c:pt idx="3">
                  <c:v>99.911671048484109</c:v>
                </c:pt>
                <c:pt idx="4">
                  <c:v>100.53059263067756</c:v>
                </c:pt>
                <c:pt idx="5">
                  <c:v>102.03368790171879</c:v>
                </c:pt>
                <c:pt idx="6">
                  <c:v>105.61459134155233</c:v>
                </c:pt>
                <c:pt idx="7">
                  <c:v>109.81437215489485</c:v>
                </c:pt>
                <c:pt idx="8">
                  <c:v>111.62697242571726</c:v>
                </c:pt>
                <c:pt idx="9">
                  <c:v>110.38904084396147</c:v>
                </c:pt>
                <c:pt idx="10">
                  <c:v>111.27321453280926</c:v>
                </c:pt>
                <c:pt idx="11">
                  <c:v>113.26264954140122</c:v>
                </c:pt>
                <c:pt idx="12">
                  <c:v>114.45628402134572</c:v>
                </c:pt>
                <c:pt idx="13">
                  <c:v>115.78250034593296</c:v>
                </c:pt>
                <c:pt idx="14">
                  <c:v>117.15301377233146</c:v>
                </c:pt>
                <c:pt idx="15">
                  <c:v>114.39894535762394</c:v>
                </c:pt>
                <c:pt idx="16">
                  <c:v>114.58466604096643</c:v>
                </c:pt>
                <c:pt idx="17">
                  <c:v>116.07228827245282</c:v>
                </c:pt>
                <c:pt idx="18">
                  <c:v>118.34465886147608</c:v>
                </c:pt>
                <c:pt idx="19">
                  <c:v>119.38515445851215</c:v>
                </c:pt>
              </c:numCache>
            </c:numRef>
          </c:val>
          <c:smooth val="0"/>
          <c:extLst>
            <c:ext xmlns:c16="http://schemas.microsoft.com/office/drawing/2014/chart" uri="{C3380CC4-5D6E-409C-BE32-E72D297353CC}">
              <c16:uniqueId val="{00000002-92B0-4001-BC96-0563C3BF04F8}"/>
            </c:ext>
          </c:extLst>
        </c:ser>
        <c:dLbls>
          <c:showLegendKey val="0"/>
          <c:showVal val="0"/>
          <c:showCatName val="0"/>
          <c:showSerName val="0"/>
          <c:showPercent val="0"/>
          <c:showBubbleSize val="0"/>
        </c:dLbls>
        <c:smooth val="0"/>
        <c:axId val="1884909680"/>
        <c:axId val="2045152128"/>
      </c:lineChart>
      <c:catAx>
        <c:axId val="188490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2045152128"/>
        <c:crosses val="autoZero"/>
        <c:auto val="1"/>
        <c:lblAlgn val="ctr"/>
        <c:lblOffset val="100"/>
        <c:noMultiLvlLbl val="0"/>
      </c:catAx>
      <c:valAx>
        <c:axId val="2045152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Indeksert tal sysselsette (2000=100)</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88490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Arbeidsplassdekning 2015 og 2019</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SysselsatteBosted!$K$4</c:f>
              <c:strCache>
                <c:ptCount val="1"/>
                <c:pt idx="0">
                  <c:v>2015</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SysselsatteBosted!$J$5:$J$31</c:f>
              <c:strCache>
                <c:ptCount val="27"/>
                <c:pt idx="0">
                  <c:v>Ulstein</c:v>
                </c:pt>
                <c:pt idx="1">
                  <c:v>Molde</c:v>
                </c:pt>
                <c:pt idx="2">
                  <c:v>Ålesund</c:v>
                </c:pt>
                <c:pt idx="3">
                  <c:v>Sunndal</c:v>
                </c:pt>
                <c:pt idx="4">
                  <c:v>Stranda</c:v>
                </c:pt>
                <c:pt idx="5">
                  <c:v>Smøla</c:v>
                </c:pt>
                <c:pt idx="6">
                  <c:v>Surnadal</c:v>
                </c:pt>
                <c:pt idx="7">
                  <c:v>Volda</c:v>
                </c:pt>
                <c:pt idx="8">
                  <c:v>Kristiansund</c:v>
                </c:pt>
                <c:pt idx="9">
                  <c:v>Fjord</c:v>
                </c:pt>
                <c:pt idx="10">
                  <c:v>Sande</c:v>
                </c:pt>
                <c:pt idx="11">
                  <c:v>Herøy</c:v>
                </c:pt>
                <c:pt idx="12">
                  <c:v>Rauma</c:v>
                </c:pt>
                <c:pt idx="13">
                  <c:v>Sykkylven</c:v>
                </c:pt>
                <c:pt idx="14">
                  <c:v>Aure</c:v>
                </c:pt>
                <c:pt idx="15">
                  <c:v>Vestnes</c:v>
                </c:pt>
                <c:pt idx="16">
                  <c:v>Vanylven</c:v>
                </c:pt>
                <c:pt idx="17">
                  <c:v>Ørsta</c:v>
                </c:pt>
                <c:pt idx="18">
                  <c:v>Aukra</c:v>
                </c:pt>
                <c:pt idx="19">
                  <c:v>Averøy</c:v>
                </c:pt>
                <c:pt idx="20">
                  <c:v>Tingvoll</c:v>
                </c:pt>
                <c:pt idx="21">
                  <c:v>Hareid</c:v>
                </c:pt>
                <c:pt idx="22">
                  <c:v>Hustadvika</c:v>
                </c:pt>
                <c:pt idx="23">
                  <c:v>Gjemnes</c:v>
                </c:pt>
                <c:pt idx="24">
                  <c:v>Sula</c:v>
                </c:pt>
                <c:pt idx="25">
                  <c:v>Giske</c:v>
                </c:pt>
                <c:pt idx="26">
                  <c:v>Møre og Romsdal</c:v>
                </c:pt>
              </c:strCache>
            </c:strRef>
          </c:cat>
          <c:val>
            <c:numRef>
              <c:f>SysselsatteBosted!$K$5:$K$31</c:f>
              <c:numCache>
                <c:formatCode>0.0\ %</c:formatCode>
                <c:ptCount val="27"/>
                <c:pt idx="0">
                  <c:v>1.2538896746817541</c:v>
                </c:pt>
                <c:pt idx="1">
                  <c:v>1.1690445309122353</c:v>
                </c:pt>
                <c:pt idx="2">
                  <c:v>1.0623321942885038</c:v>
                </c:pt>
                <c:pt idx="3">
                  <c:v>1.0688153310104529</c:v>
                </c:pt>
                <c:pt idx="4">
                  <c:v>0.989247311827957</c:v>
                </c:pt>
                <c:pt idx="5">
                  <c:v>0.93401486988847582</c:v>
                </c:pt>
                <c:pt idx="6">
                  <c:v>0.95031889895938249</c:v>
                </c:pt>
                <c:pt idx="7">
                  <c:v>0.97913741223671014</c:v>
                </c:pt>
                <c:pt idx="8">
                  <c:v>1.0036132140399174</c:v>
                </c:pt>
                <c:pt idx="9">
                  <c:v>0.93957703927492442</c:v>
                </c:pt>
                <c:pt idx="10">
                  <c:v>0.9124423963133641</c:v>
                </c:pt>
                <c:pt idx="11">
                  <c:v>0.90466485507246375</c:v>
                </c:pt>
                <c:pt idx="12">
                  <c:v>0.90928784186298406</c:v>
                </c:pt>
                <c:pt idx="13">
                  <c:v>0.92346680182463259</c:v>
                </c:pt>
                <c:pt idx="14">
                  <c:v>0.8894767783656673</c:v>
                </c:pt>
                <c:pt idx="15">
                  <c:v>0.87628544717980683</c:v>
                </c:pt>
                <c:pt idx="16">
                  <c:v>0.82352941176470595</c:v>
                </c:pt>
                <c:pt idx="17">
                  <c:v>0.85380007487832277</c:v>
                </c:pt>
                <c:pt idx="18">
                  <c:v>0.85427728613569309</c:v>
                </c:pt>
                <c:pt idx="19">
                  <c:v>0.76294751477233236</c:v>
                </c:pt>
                <c:pt idx="20">
                  <c:v>0.69806094182825484</c:v>
                </c:pt>
                <c:pt idx="21">
                  <c:v>0.79960396039603965</c:v>
                </c:pt>
                <c:pt idx="22">
                  <c:v>0.6900906254642698</c:v>
                </c:pt>
                <c:pt idx="23">
                  <c:v>0.63916730917501929</c:v>
                </c:pt>
                <c:pt idx="24">
                  <c:v>0.63816081741448238</c:v>
                </c:pt>
                <c:pt idx="25">
                  <c:v>0.6164619164619165</c:v>
                </c:pt>
                <c:pt idx="26">
                  <c:v>0.96405654129844043</c:v>
                </c:pt>
              </c:numCache>
            </c:numRef>
          </c:val>
          <c:extLst>
            <c:ext xmlns:c16="http://schemas.microsoft.com/office/drawing/2014/chart" uri="{C3380CC4-5D6E-409C-BE32-E72D297353CC}">
              <c16:uniqueId val="{00000000-5F6F-4867-B1C9-969DB75269E1}"/>
            </c:ext>
          </c:extLst>
        </c:ser>
        <c:ser>
          <c:idx val="1"/>
          <c:order val="1"/>
          <c:tx>
            <c:strRef>
              <c:f>SysselsatteBosted!$L$4</c:f>
              <c:strCache>
                <c:ptCount val="1"/>
                <c:pt idx="0">
                  <c:v>2019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SysselsatteBosted!$J$5:$J$31</c:f>
              <c:strCache>
                <c:ptCount val="27"/>
                <c:pt idx="0">
                  <c:v>Ulstein</c:v>
                </c:pt>
                <c:pt idx="1">
                  <c:v>Molde</c:v>
                </c:pt>
                <c:pt idx="2">
                  <c:v>Ålesund</c:v>
                </c:pt>
                <c:pt idx="3">
                  <c:v>Sunndal</c:v>
                </c:pt>
                <c:pt idx="4">
                  <c:v>Stranda</c:v>
                </c:pt>
                <c:pt idx="5">
                  <c:v>Smøla</c:v>
                </c:pt>
                <c:pt idx="6">
                  <c:v>Surnadal</c:v>
                </c:pt>
                <c:pt idx="7">
                  <c:v>Volda</c:v>
                </c:pt>
                <c:pt idx="8">
                  <c:v>Kristiansund</c:v>
                </c:pt>
                <c:pt idx="9">
                  <c:v>Fjord</c:v>
                </c:pt>
                <c:pt idx="10">
                  <c:v>Sande</c:v>
                </c:pt>
                <c:pt idx="11">
                  <c:v>Herøy</c:v>
                </c:pt>
                <c:pt idx="12">
                  <c:v>Rauma</c:v>
                </c:pt>
                <c:pt idx="13">
                  <c:v>Sykkylven</c:v>
                </c:pt>
                <c:pt idx="14">
                  <c:v>Aure</c:v>
                </c:pt>
                <c:pt idx="15">
                  <c:v>Vestnes</c:v>
                </c:pt>
                <c:pt idx="16">
                  <c:v>Vanylven</c:v>
                </c:pt>
                <c:pt idx="17">
                  <c:v>Ørsta</c:v>
                </c:pt>
                <c:pt idx="18">
                  <c:v>Aukra</c:v>
                </c:pt>
                <c:pt idx="19">
                  <c:v>Averøy</c:v>
                </c:pt>
                <c:pt idx="20">
                  <c:v>Tingvoll</c:v>
                </c:pt>
                <c:pt idx="21">
                  <c:v>Hareid</c:v>
                </c:pt>
                <c:pt idx="22">
                  <c:v>Hustadvika</c:v>
                </c:pt>
                <c:pt idx="23">
                  <c:v>Gjemnes</c:v>
                </c:pt>
                <c:pt idx="24">
                  <c:v>Sula</c:v>
                </c:pt>
                <c:pt idx="25">
                  <c:v>Giske</c:v>
                </c:pt>
                <c:pt idx="26">
                  <c:v>Møre og Romsdal</c:v>
                </c:pt>
              </c:strCache>
            </c:strRef>
          </c:cat>
          <c:val>
            <c:numRef>
              <c:f>SysselsatteBosted!$L$5:$L$31</c:f>
              <c:numCache>
                <c:formatCode>0.0\ %</c:formatCode>
                <c:ptCount val="27"/>
                <c:pt idx="0">
                  <c:v>1.198268003646308</c:v>
                </c:pt>
                <c:pt idx="1">
                  <c:v>1.1615173788463935</c:v>
                </c:pt>
                <c:pt idx="2">
                  <c:v>1.0683213547880235</c:v>
                </c:pt>
                <c:pt idx="3">
                  <c:v>1.059688326962658</c:v>
                </c:pt>
                <c:pt idx="4">
                  <c:v>1.0593684210526315</c:v>
                </c:pt>
                <c:pt idx="5">
                  <c:v>1.023963133640553</c:v>
                </c:pt>
                <c:pt idx="6">
                  <c:v>0.9874277947672444</c:v>
                </c:pt>
                <c:pt idx="7">
                  <c:v>0.98720767539476317</c:v>
                </c:pt>
                <c:pt idx="8">
                  <c:v>0.97995075624340489</c:v>
                </c:pt>
                <c:pt idx="9">
                  <c:v>0.97782874617736992</c:v>
                </c:pt>
                <c:pt idx="10">
                  <c:v>0.94314381270903014</c:v>
                </c:pt>
                <c:pt idx="11">
                  <c:v>0.9231824417009602</c:v>
                </c:pt>
                <c:pt idx="12">
                  <c:v>0.91731543624161072</c:v>
                </c:pt>
                <c:pt idx="13">
                  <c:v>0.91542162572803232</c:v>
                </c:pt>
                <c:pt idx="14">
                  <c:v>0.90546697038724377</c:v>
                </c:pt>
                <c:pt idx="15">
                  <c:v>0.88271415412956711</c:v>
                </c:pt>
                <c:pt idx="16">
                  <c:v>0.85909090909090902</c:v>
                </c:pt>
                <c:pt idx="17">
                  <c:v>0.81753554502369663</c:v>
                </c:pt>
                <c:pt idx="18">
                  <c:v>0.76904474002418377</c:v>
                </c:pt>
                <c:pt idx="19">
                  <c:v>0.76128349788434424</c:v>
                </c:pt>
                <c:pt idx="20">
                  <c:v>0.74283717679944106</c:v>
                </c:pt>
                <c:pt idx="21">
                  <c:v>0.72551390568319218</c:v>
                </c:pt>
                <c:pt idx="22">
                  <c:v>0.69370032381513103</c:v>
                </c:pt>
                <c:pt idx="23">
                  <c:v>0.68067226890756305</c:v>
                </c:pt>
                <c:pt idx="24">
                  <c:v>0.64102023608768977</c:v>
                </c:pt>
                <c:pt idx="25">
                  <c:v>0.62958662331630288</c:v>
                </c:pt>
                <c:pt idx="26">
                  <c:v>0.96324004386557904</c:v>
                </c:pt>
              </c:numCache>
            </c:numRef>
          </c:val>
          <c:extLst>
            <c:ext xmlns:c16="http://schemas.microsoft.com/office/drawing/2014/chart" uri="{C3380CC4-5D6E-409C-BE32-E72D297353CC}">
              <c16:uniqueId val="{00000001-5F6F-4867-B1C9-969DB75269E1}"/>
            </c:ext>
          </c:extLst>
        </c:ser>
        <c:dLbls>
          <c:showLegendKey val="0"/>
          <c:showVal val="0"/>
          <c:showCatName val="0"/>
          <c:showSerName val="0"/>
          <c:showPercent val="0"/>
          <c:showBubbleSize val="0"/>
        </c:dLbls>
        <c:gapWidth val="219"/>
        <c:overlap val="-27"/>
        <c:axId val="1799963087"/>
        <c:axId val="1192785007"/>
      </c:barChart>
      <c:catAx>
        <c:axId val="1799963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192785007"/>
        <c:crosses val="autoZero"/>
        <c:auto val="1"/>
        <c:lblAlgn val="ctr"/>
        <c:lblOffset val="100"/>
        <c:noMultiLvlLbl val="0"/>
      </c:catAx>
      <c:valAx>
        <c:axId val="1192785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Arbeidsplassdekning</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7999630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Inn-</a:t>
            </a:r>
            <a:r>
              <a:rPr lang="nb-NO" sz="2400" baseline="0"/>
              <a:t> og utpendling, hovudstraumar 2019, sortert etter tal utpendlarar</a:t>
            </a:r>
            <a:endParaRPr lang="nb-NO"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1477648023956078"/>
          <c:y val="0.17984327908378545"/>
          <c:w val="0.81756929425325253"/>
          <c:h val="0.67725059683995192"/>
        </c:manualLayout>
      </c:layout>
      <c:barChart>
        <c:barDir val="bar"/>
        <c:grouping val="stacked"/>
        <c:varyColors val="0"/>
        <c:ser>
          <c:idx val="0"/>
          <c:order val="0"/>
          <c:tx>
            <c:strRef>
              <c:f>'Ark4'!$B$142</c:f>
              <c:strCache>
                <c:ptCount val="1"/>
                <c:pt idx="0">
                  <c:v>Tal innpendlarar</c:v>
                </c:pt>
              </c:strCache>
            </c:strRef>
          </c:tx>
          <c:spPr>
            <a:solidFill>
              <a:schemeClr val="accent1"/>
            </a:solidFill>
            <a:ln>
              <a:noFill/>
            </a:ln>
            <a:effectLst/>
          </c:spPr>
          <c:invertIfNegative val="0"/>
          <c:dLbls>
            <c:dLbl>
              <c:idx val="0"/>
              <c:layout>
                <c:manualLayout>
                  <c:x val="0.10797151611531304"/>
                  <c:y val="-5.458748036242482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37-425F-8834-CEAF72D1EE18}"/>
                </c:ext>
              </c:extLst>
            </c:dLbl>
            <c:dLbl>
              <c:idx val="1"/>
              <c:layout>
                <c:manualLayout>
                  <c:x val="7.42266605309988E-2"/>
                  <c:y val="-6.3656599887039434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37-425F-8834-CEAF72D1EE18}"/>
                </c:ext>
              </c:extLst>
            </c:dLbl>
            <c:dLbl>
              <c:idx val="2"/>
              <c:layout>
                <c:manualLayout>
                  <c:x val="3.54374349063849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37-425F-8834-CEAF72D1EE18}"/>
                </c:ext>
              </c:extLst>
            </c:dLbl>
            <c:dLbl>
              <c:idx val="3"/>
              <c:layout>
                <c:manualLayout>
                  <c:x val="2.362495660425663E-2"/>
                  <c:y val="-8.840564941554569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37-425F-8834-CEAF72D1EE18}"/>
                </c:ext>
              </c:extLst>
            </c:dLbl>
            <c:dLbl>
              <c:idx val="4"/>
              <c:layout>
                <c:manualLayout>
                  <c:x val="1.771871745319247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37-425F-8834-CEAF72D1EE18}"/>
                </c:ext>
              </c:extLst>
            </c:dLbl>
            <c:dLbl>
              <c:idx val="5"/>
              <c:layout>
                <c:manualLayout>
                  <c:x val="2.805463596755475E-2"/>
                  <c:y val="-4.82218203737191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37-425F-8834-CEAF72D1EE18}"/>
                </c:ext>
              </c:extLst>
            </c:dLbl>
            <c:dLbl>
              <c:idx val="6"/>
              <c:layout>
                <c:manualLayout>
                  <c:x val="0"/>
                  <c:y val="-4.82218203737191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37-425F-8834-CEAF72D1EE18}"/>
                </c:ext>
              </c:extLst>
            </c:dLbl>
            <c:dLbl>
              <c:idx val="8"/>
              <c:layout>
                <c:manualLayout>
                  <c:x val="-1.476559787765985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37-425F-8834-CEAF72D1EE18}"/>
                </c:ext>
              </c:extLst>
            </c:dLbl>
            <c:dLbl>
              <c:idx val="9"/>
              <c:layout>
                <c:manualLayout>
                  <c:x val="-8.85935872659618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37-425F-8834-CEAF72D1EE18}"/>
                </c:ext>
              </c:extLst>
            </c:dLbl>
            <c:dLbl>
              <c:idx val="10"/>
              <c:layout>
                <c:manualLayout>
                  <c:x val="2.214839681649059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37-425F-8834-CEAF72D1EE18}"/>
                </c:ext>
              </c:extLst>
            </c:dLbl>
            <c:numFmt formatCode="#,##0" sourceLinked="0"/>
            <c:spPr>
              <a:noFill/>
              <a:ln>
                <a:noFill/>
              </a:ln>
              <a:effectLst/>
            </c:spPr>
            <c:txPr>
              <a:bodyPr rot="0" spcFirstLastPara="1" vertOverflow="overflow" horzOverflow="overflow" vert="horz" wrap="square" lIns="864000" tIns="19050" rIns="0" bIns="19050" anchor="t" anchorCtr="1">
                <a:spAutoFit/>
              </a:bodyPr>
              <a:lstStyle/>
              <a:p>
                <a:pPr>
                  <a:defRPr sz="1200" b="0" i="0" u="none" strike="noStrike" kern="1200" baseline="0">
                    <a:solidFill>
                      <a:schemeClr val="tx1">
                        <a:lumMod val="75000"/>
                        <a:lumOff val="25000"/>
                      </a:schemeClr>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'Ark4'!$C$141:$Q$141</c:f>
              <c:strCache>
                <c:ptCount val="15"/>
                <c:pt idx="0">
                  <c:v>Ålesund</c:v>
                </c:pt>
                <c:pt idx="1">
                  <c:v>Stranda</c:v>
                </c:pt>
                <c:pt idx="2">
                  <c:v>Oslo</c:v>
                </c:pt>
                <c:pt idx="3">
                  <c:v>Rogaland</c:v>
                </c:pt>
                <c:pt idx="4">
                  <c:v>Hordaland</c:v>
                </c:pt>
                <c:pt idx="5">
                  <c:v>Trøndelag</c:v>
                </c:pt>
                <c:pt idx="6">
                  <c:v>Ulstein</c:v>
                </c:pt>
                <c:pt idx="7">
                  <c:v>Sogn og Fjordane</c:v>
                </c:pt>
                <c:pt idx="8">
                  <c:v>Molde</c:v>
                </c:pt>
                <c:pt idx="9">
                  <c:v>Fjord</c:v>
                </c:pt>
                <c:pt idx="10">
                  <c:v>Akershus</c:v>
                </c:pt>
                <c:pt idx="11">
                  <c:v>Volda</c:v>
                </c:pt>
                <c:pt idx="12">
                  <c:v>Giske</c:v>
                </c:pt>
                <c:pt idx="13">
                  <c:v>Sula</c:v>
                </c:pt>
                <c:pt idx="14">
                  <c:v>Kontinentalsokkelen</c:v>
                </c:pt>
              </c:strCache>
            </c:strRef>
          </c:cat>
          <c:val>
            <c:numRef>
              <c:f>'Ark4'!$C$142:$Q$142</c:f>
              <c:numCache>
                <c:formatCode>0</c:formatCode>
                <c:ptCount val="15"/>
                <c:pt idx="0">
                  <c:v>224</c:v>
                </c:pt>
                <c:pt idx="1">
                  <c:v>86</c:v>
                </c:pt>
                <c:pt idx="2" formatCode="General">
                  <c:v>16</c:v>
                </c:pt>
                <c:pt idx="3" formatCode="General">
                  <c:v>5</c:v>
                </c:pt>
                <c:pt idx="4" formatCode="General">
                  <c:v>4</c:v>
                </c:pt>
                <c:pt idx="5" formatCode="General">
                  <c:v>14</c:v>
                </c:pt>
                <c:pt idx="6">
                  <c:v>10</c:v>
                </c:pt>
                <c:pt idx="7" formatCode="General">
                  <c:v>7</c:v>
                </c:pt>
                <c:pt idx="8">
                  <c:v>2</c:v>
                </c:pt>
                <c:pt idx="9">
                  <c:v>6</c:v>
                </c:pt>
                <c:pt idx="10" formatCode="General">
                  <c:v>15</c:v>
                </c:pt>
                <c:pt idx="11">
                  <c:v>6</c:v>
                </c:pt>
                <c:pt idx="12">
                  <c:v>3</c:v>
                </c:pt>
                <c:pt idx="13">
                  <c:v>36</c:v>
                </c:pt>
                <c:pt idx="14" formatCode="General">
                  <c:v>0</c:v>
                </c:pt>
              </c:numCache>
            </c:numRef>
          </c:val>
          <c:extLst>
            <c:ext xmlns:c16="http://schemas.microsoft.com/office/drawing/2014/chart" uri="{C3380CC4-5D6E-409C-BE32-E72D297353CC}">
              <c16:uniqueId val="{0000000A-B437-425F-8834-CEAF72D1EE18}"/>
            </c:ext>
          </c:extLst>
        </c:ser>
        <c:ser>
          <c:idx val="1"/>
          <c:order val="1"/>
          <c:tx>
            <c:strRef>
              <c:f>'Ark4'!$B$143</c:f>
              <c:strCache>
                <c:ptCount val="1"/>
                <c:pt idx="0">
                  <c:v>Tal utpendlarar</c:v>
                </c:pt>
              </c:strCache>
            </c:strRef>
          </c:tx>
          <c:spPr>
            <a:solidFill>
              <a:schemeClr val="accent2"/>
            </a:solidFill>
            <a:ln>
              <a:noFill/>
            </a:ln>
            <a:effectLst/>
          </c:spPr>
          <c:invertIfNegative val="0"/>
          <c:dLbls>
            <c:dLbl>
              <c:idx val="0"/>
              <c:layout>
                <c:manualLayout>
                  <c:x val="-0.22597794182447448"/>
                  <c:y val="4.8254094820425926E-3"/>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layout>
                    <c:manualLayout>
                      <c:w val="6.4442184778319547E-2"/>
                      <c:h val="4.2971337443579047E-2"/>
                    </c:manualLayout>
                  </c15:layout>
                </c:ext>
                <c:ext xmlns:c16="http://schemas.microsoft.com/office/drawing/2014/chart" uri="{C3380CC4-5D6E-409C-BE32-E72D297353CC}">
                  <c16:uniqueId val="{0000000B-B437-425F-8834-CEAF72D1EE18}"/>
                </c:ext>
              </c:extLst>
            </c:dLbl>
            <c:dLbl>
              <c:idx val="1"/>
              <c:layout>
                <c:manualLayout>
                  <c:x val="-0.11595982083167754"/>
                  <c:y val="2.8477452977489827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437-425F-8834-CEAF72D1EE18}"/>
                </c:ext>
              </c:extLst>
            </c:dLbl>
            <c:dLbl>
              <c:idx val="2"/>
              <c:layout>
                <c:manualLayout>
                  <c:x val="-5.1679592571811379E-2"/>
                  <c:y val="4.82351098517748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37-425F-8834-CEAF72D1EE18}"/>
                </c:ext>
              </c:extLst>
            </c:dLbl>
            <c:dLbl>
              <c:idx val="3"/>
              <c:layout>
                <c:manualLayout>
                  <c:x val="-6.2015511086173654E-2"/>
                  <c:y val="7.5939874604282057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37-425F-8834-CEAF72D1EE18}"/>
                </c:ext>
              </c:extLst>
            </c:dLbl>
            <c:dLbl>
              <c:idx val="4"/>
              <c:layout>
                <c:manualLayout>
                  <c:x val="-5.9062391510641687E-2"/>
                  <c:y val="1.898496865991107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37-425F-8834-CEAF72D1EE18}"/>
                </c:ext>
              </c:extLst>
            </c:dLbl>
            <c:dLbl>
              <c:idx val="5"/>
              <c:layout>
                <c:manualLayout>
                  <c:x val="-5.7585831722875645E-2"/>
                  <c:y val="2.4112808683724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437-425F-8834-CEAF72D1EE18}"/>
                </c:ext>
              </c:extLst>
            </c:dLbl>
            <c:dLbl>
              <c:idx val="6"/>
              <c:layout>
                <c:manualLayout>
                  <c:x val="-6.7921750237237816E-2"/>
                  <c:y val="5.69549059532115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37-425F-8834-CEAF72D1EE18}"/>
                </c:ext>
              </c:extLst>
            </c:dLbl>
            <c:dLbl>
              <c:idx val="7"/>
              <c:layout>
                <c:manualLayout>
                  <c:x val="-5.90623915106415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437-425F-8834-CEAF72D1EE18}"/>
                </c:ext>
              </c:extLst>
            </c:dLbl>
            <c:dLbl>
              <c:idx val="8"/>
              <c:layout>
                <c:manualLayout>
                  <c:x val="-3.543743490638499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437-425F-8834-CEAF72D1EE18}"/>
                </c:ext>
              </c:extLst>
            </c:dLbl>
            <c:dLbl>
              <c:idx val="9"/>
              <c:layout>
                <c:manualLayout>
                  <c:x val="-3.1007755543086827E-2"/>
                  <c:y val="3.796993730214102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437-425F-8834-CEAF72D1EE18}"/>
                </c:ext>
              </c:extLst>
            </c:dLbl>
            <c:dLbl>
              <c:idx val="10"/>
              <c:layout>
                <c:manualLayout>
                  <c:x val="-1.6994854363536462E-2"/>
                  <c:y val="2.41185041743199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437-425F-8834-CEAF72D1EE18}"/>
                </c:ext>
              </c:extLst>
            </c:dLbl>
            <c:dLbl>
              <c:idx val="11"/>
              <c:layout>
                <c:manualLayout>
                  <c:x val="-1.7718717453192475E-2"/>
                  <c:y val="2.41128086837251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437-425F-8834-CEAF72D1EE18}"/>
                </c:ext>
              </c:extLst>
            </c:dLbl>
            <c:dLbl>
              <c:idx val="12"/>
              <c:layout>
                <c:manualLayout>
                  <c:x val="-1.181247830212831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437-425F-8834-CEAF72D1EE18}"/>
                </c:ext>
              </c:extLst>
            </c:dLbl>
            <c:dLbl>
              <c:idx val="13"/>
              <c:layout>
                <c:manualLayout>
                  <c:x val="-2.9531195755320788E-2"/>
                  <c:y val="1.898496865107051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437-425F-8834-CEAF72D1EE18}"/>
                </c:ext>
              </c:extLst>
            </c:dLbl>
            <c:dLbl>
              <c:idx val="14"/>
              <c:layout>
                <c:manualLayout>
                  <c:x val="-2.0671837028724608E-2"/>
                  <c:y val="2.21014123538864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437-425F-8834-CEAF72D1EE18}"/>
                </c:ext>
              </c:extLst>
            </c:dLbl>
            <c:numFmt formatCode="#\ ##0;#\ ##0" sourceLinked="0"/>
            <c:spPr>
              <a:noFill/>
              <a:ln>
                <a:noFill/>
              </a:ln>
              <a:effectLst/>
            </c:spPr>
            <c:txPr>
              <a:bodyPr rot="0" spcFirstLastPara="1" vertOverflow="ellipsis" horzOverflow="clip" vert="horz" wrap="square" lIns="0" tIns="19050" rIns="3600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'Ark4'!$C$141:$Q$141</c:f>
              <c:strCache>
                <c:ptCount val="15"/>
                <c:pt idx="0">
                  <c:v>Ålesund</c:v>
                </c:pt>
                <c:pt idx="1">
                  <c:v>Stranda</c:v>
                </c:pt>
                <c:pt idx="2">
                  <c:v>Oslo</c:v>
                </c:pt>
                <c:pt idx="3">
                  <c:v>Rogaland</c:v>
                </c:pt>
                <c:pt idx="4">
                  <c:v>Hordaland</c:v>
                </c:pt>
                <c:pt idx="5">
                  <c:v>Trøndelag</c:v>
                </c:pt>
                <c:pt idx="6">
                  <c:v>Ulstein</c:v>
                </c:pt>
                <c:pt idx="7">
                  <c:v>Sogn og Fjordane</c:v>
                </c:pt>
                <c:pt idx="8">
                  <c:v>Molde</c:v>
                </c:pt>
                <c:pt idx="9">
                  <c:v>Fjord</c:v>
                </c:pt>
                <c:pt idx="10">
                  <c:v>Akershus</c:v>
                </c:pt>
                <c:pt idx="11">
                  <c:v>Volda</c:v>
                </c:pt>
                <c:pt idx="12">
                  <c:v>Giske</c:v>
                </c:pt>
                <c:pt idx="13">
                  <c:v>Sula</c:v>
                </c:pt>
                <c:pt idx="14">
                  <c:v>Kontinentalsokkelen</c:v>
                </c:pt>
              </c:strCache>
            </c:strRef>
          </c:cat>
          <c:val>
            <c:numRef>
              <c:f>'Ark4'!$C$143:$Q$143</c:f>
              <c:numCache>
                <c:formatCode>0</c:formatCode>
                <c:ptCount val="15"/>
                <c:pt idx="0">
                  <c:v>-402</c:v>
                </c:pt>
                <c:pt idx="1">
                  <c:v>-139</c:v>
                </c:pt>
                <c:pt idx="2" formatCode="#,##0">
                  <c:v>-52</c:v>
                </c:pt>
                <c:pt idx="3" formatCode="#,##0">
                  <c:v>-39</c:v>
                </c:pt>
                <c:pt idx="4" formatCode="#,##0">
                  <c:v>-33</c:v>
                </c:pt>
                <c:pt idx="5" formatCode="#,##0">
                  <c:v>-25</c:v>
                </c:pt>
                <c:pt idx="6">
                  <c:v>-19</c:v>
                </c:pt>
                <c:pt idx="7" formatCode="#,##0">
                  <c:v>-18</c:v>
                </c:pt>
                <c:pt idx="8">
                  <c:v>-14</c:v>
                </c:pt>
                <c:pt idx="9">
                  <c:v>-12</c:v>
                </c:pt>
                <c:pt idx="10" formatCode="#,##0">
                  <c:v>-10</c:v>
                </c:pt>
                <c:pt idx="11">
                  <c:v>-9</c:v>
                </c:pt>
                <c:pt idx="12">
                  <c:v>-8</c:v>
                </c:pt>
                <c:pt idx="13">
                  <c:v>-7</c:v>
                </c:pt>
                <c:pt idx="14" formatCode="#,##0">
                  <c:v>-7</c:v>
                </c:pt>
              </c:numCache>
            </c:numRef>
          </c:val>
          <c:extLst>
            <c:ext xmlns:c16="http://schemas.microsoft.com/office/drawing/2014/chart" uri="{C3380CC4-5D6E-409C-BE32-E72D297353CC}">
              <c16:uniqueId val="{0000001A-B437-425F-8834-CEAF72D1EE18}"/>
            </c:ext>
          </c:extLst>
        </c:ser>
        <c:dLbls>
          <c:showLegendKey val="0"/>
          <c:showVal val="0"/>
          <c:showCatName val="0"/>
          <c:showSerName val="0"/>
          <c:showPercent val="0"/>
          <c:showBubbleSize val="0"/>
        </c:dLbls>
        <c:gapWidth val="150"/>
        <c:overlap val="100"/>
        <c:axId val="1594769199"/>
        <c:axId val="1538122303"/>
      </c:barChart>
      <c:catAx>
        <c:axId val="1594769199"/>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538122303"/>
        <c:crosses val="autoZero"/>
        <c:auto val="1"/>
        <c:lblAlgn val="ctr"/>
        <c:lblOffset val="100"/>
        <c:noMultiLvlLbl val="0"/>
      </c:catAx>
      <c:valAx>
        <c:axId val="1538122303"/>
        <c:scaling>
          <c:orientation val="minMax"/>
        </c:scaling>
        <c:delete val="0"/>
        <c:axPos val="b"/>
        <c:majorGridlines>
          <c:spPr>
            <a:ln w="9525" cap="flat" cmpd="sng" algn="ctr">
              <a:solidFill>
                <a:schemeClr val="tx1">
                  <a:lumMod val="15000"/>
                  <a:lumOff val="85000"/>
                </a:schemeClr>
              </a:solidFill>
              <a:round/>
            </a:ln>
            <a:effectLst/>
          </c:spPr>
        </c:majorGridlines>
        <c:numFmt formatCode="#\ ##0;#\ ##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594769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Årleg endring i folketal og sysselsette etter bu</a:t>
            </a:r>
            <a:r>
              <a:rPr lang="nb-NO" sz="2400" baseline="0"/>
              <a:t>- og arbeidsstad</a:t>
            </a:r>
            <a:endParaRPr lang="nb-NO"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SysselsatteBosted!$C$115</c:f>
              <c:strCache>
                <c:ptCount val="1"/>
                <c:pt idx="0">
                  <c:v>Endring i sysselsette (etter bustad)</c:v>
                </c:pt>
              </c:strCache>
            </c:strRef>
          </c:tx>
          <c:spPr>
            <a:solidFill>
              <a:schemeClr val="accent1"/>
            </a:solidFill>
            <a:ln>
              <a:noFill/>
            </a:ln>
            <a:effectLst/>
          </c:spPr>
          <c:invertIfNegative val="0"/>
          <c:cat>
            <c:numRef>
              <c:f>SysselsatteBosted!$D$84:$V$84</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SysselsatteBosted!$D$115:$V$115</c:f>
              <c:numCache>
                <c:formatCode>0</c:formatCode>
                <c:ptCount val="19"/>
                <c:pt idx="0">
                  <c:v>66</c:v>
                </c:pt>
                <c:pt idx="1">
                  <c:v>-60</c:v>
                </c:pt>
                <c:pt idx="2">
                  <c:v>-75</c:v>
                </c:pt>
                <c:pt idx="3">
                  <c:v>75</c:v>
                </c:pt>
                <c:pt idx="4">
                  <c:v>0</c:v>
                </c:pt>
                <c:pt idx="5">
                  <c:v>95</c:v>
                </c:pt>
                <c:pt idx="6">
                  <c:v>63</c:v>
                </c:pt>
                <c:pt idx="7">
                  <c:v>107</c:v>
                </c:pt>
                <c:pt idx="8">
                  <c:v>-127</c:v>
                </c:pt>
                <c:pt idx="9">
                  <c:v>34</c:v>
                </c:pt>
                <c:pt idx="10">
                  <c:v>-20</c:v>
                </c:pt>
                <c:pt idx="11">
                  <c:v>-8</c:v>
                </c:pt>
                <c:pt idx="12">
                  <c:v>-30</c:v>
                </c:pt>
                <c:pt idx="13">
                  <c:v>-15</c:v>
                </c:pt>
                <c:pt idx="14">
                  <c:v>-149</c:v>
                </c:pt>
                <c:pt idx="15">
                  <c:v>-26</c:v>
                </c:pt>
                <c:pt idx="16">
                  <c:v>-17</c:v>
                </c:pt>
                <c:pt idx="17">
                  <c:v>57</c:v>
                </c:pt>
                <c:pt idx="18">
                  <c:v>-11</c:v>
                </c:pt>
              </c:numCache>
            </c:numRef>
          </c:val>
          <c:extLst>
            <c:ext xmlns:c16="http://schemas.microsoft.com/office/drawing/2014/chart" uri="{C3380CC4-5D6E-409C-BE32-E72D297353CC}">
              <c16:uniqueId val="{00000000-CB16-4F96-BEA6-84653660362E}"/>
            </c:ext>
          </c:extLst>
        </c:ser>
        <c:ser>
          <c:idx val="1"/>
          <c:order val="1"/>
          <c:tx>
            <c:strRef>
              <c:f>SysselsatteBosted!$C$116</c:f>
              <c:strCache>
                <c:ptCount val="1"/>
                <c:pt idx="0">
                  <c:v>Endring i sysselsette (etter arbeidsstad)</c:v>
                </c:pt>
              </c:strCache>
            </c:strRef>
          </c:tx>
          <c:spPr>
            <a:solidFill>
              <a:schemeClr val="accent2"/>
            </a:solidFill>
            <a:ln>
              <a:noFill/>
            </a:ln>
            <a:effectLst/>
          </c:spPr>
          <c:invertIfNegative val="0"/>
          <c:cat>
            <c:numRef>
              <c:f>SysselsatteBosted!$D$84:$V$84</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SysselsatteBosted!$D$116:$V$116</c:f>
              <c:numCache>
                <c:formatCode>0</c:formatCode>
                <c:ptCount val="19"/>
                <c:pt idx="0">
                  <c:v>49</c:v>
                </c:pt>
                <c:pt idx="1">
                  <c:v>-55</c:v>
                </c:pt>
                <c:pt idx="2">
                  <c:v>-48</c:v>
                </c:pt>
                <c:pt idx="3">
                  <c:v>115</c:v>
                </c:pt>
                <c:pt idx="4">
                  <c:v>-8</c:v>
                </c:pt>
                <c:pt idx="5">
                  <c:v>87</c:v>
                </c:pt>
                <c:pt idx="6">
                  <c:v>37</c:v>
                </c:pt>
                <c:pt idx="7">
                  <c:v>53</c:v>
                </c:pt>
                <c:pt idx="8">
                  <c:v>-126</c:v>
                </c:pt>
                <c:pt idx="9">
                  <c:v>8</c:v>
                </c:pt>
                <c:pt idx="10">
                  <c:v>-19</c:v>
                </c:pt>
                <c:pt idx="11">
                  <c:v>-11</c:v>
                </c:pt>
                <c:pt idx="12">
                  <c:v>-38</c:v>
                </c:pt>
                <c:pt idx="13">
                  <c:v>-58</c:v>
                </c:pt>
                <c:pt idx="14">
                  <c:v>-171</c:v>
                </c:pt>
                <c:pt idx="15">
                  <c:v>28</c:v>
                </c:pt>
                <c:pt idx="16">
                  <c:v>-53</c:v>
                </c:pt>
                <c:pt idx="17">
                  <c:v>33</c:v>
                </c:pt>
                <c:pt idx="18">
                  <c:v>-37</c:v>
                </c:pt>
              </c:numCache>
            </c:numRef>
          </c:val>
          <c:extLst>
            <c:ext xmlns:c16="http://schemas.microsoft.com/office/drawing/2014/chart" uri="{C3380CC4-5D6E-409C-BE32-E72D297353CC}">
              <c16:uniqueId val="{00000001-CB16-4F96-BEA6-84653660362E}"/>
            </c:ext>
          </c:extLst>
        </c:ser>
        <c:ser>
          <c:idx val="2"/>
          <c:order val="2"/>
          <c:tx>
            <c:strRef>
              <c:f>SysselsatteBosted!$C$117</c:f>
              <c:strCache>
                <c:ptCount val="1"/>
                <c:pt idx="0">
                  <c:v>Endring i folketal</c:v>
                </c:pt>
              </c:strCache>
            </c:strRef>
          </c:tx>
          <c:spPr>
            <a:solidFill>
              <a:schemeClr val="accent3"/>
            </a:solidFill>
            <a:ln>
              <a:noFill/>
            </a:ln>
            <a:effectLst/>
          </c:spPr>
          <c:invertIfNegative val="0"/>
          <c:cat>
            <c:numRef>
              <c:f>SysselsatteBosted!$D$84:$V$84</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SysselsatteBosted!$D$117:$V$117</c:f>
              <c:numCache>
                <c:formatCode>0</c:formatCode>
                <c:ptCount val="19"/>
                <c:pt idx="0">
                  <c:v>103</c:v>
                </c:pt>
                <c:pt idx="1">
                  <c:v>63</c:v>
                </c:pt>
                <c:pt idx="2">
                  <c:v>-22</c:v>
                </c:pt>
                <c:pt idx="3">
                  <c:v>20</c:v>
                </c:pt>
                <c:pt idx="4">
                  <c:v>2</c:v>
                </c:pt>
                <c:pt idx="5">
                  <c:v>-25</c:v>
                </c:pt>
                <c:pt idx="6">
                  <c:v>46</c:v>
                </c:pt>
                <c:pt idx="7">
                  <c:v>24</c:v>
                </c:pt>
                <c:pt idx="8">
                  <c:v>74</c:v>
                </c:pt>
                <c:pt idx="9">
                  <c:v>24</c:v>
                </c:pt>
                <c:pt idx="10">
                  <c:v>73</c:v>
                </c:pt>
                <c:pt idx="11">
                  <c:v>2</c:v>
                </c:pt>
                <c:pt idx="12">
                  <c:v>9</c:v>
                </c:pt>
                <c:pt idx="13">
                  <c:v>57</c:v>
                </c:pt>
                <c:pt idx="14">
                  <c:v>-23</c:v>
                </c:pt>
                <c:pt idx="15">
                  <c:v>-32</c:v>
                </c:pt>
                <c:pt idx="16">
                  <c:v>20</c:v>
                </c:pt>
                <c:pt idx="17">
                  <c:v>0</c:v>
                </c:pt>
                <c:pt idx="18">
                  <c:v>-38</c:v>
                </c:pt>
              </c:numCache>
            </c:numRef>
          </c:val>
          <c:extLst>
            <c:ext xmlns:c16="http://schemas.microsoft.com/office/drawing/2014/chart" uri="{C3380CC4-5D6E-409C-BE32-E72D297353CC}">
              <c16:uniqueId val="{00000002-CB16-4F96-BEA6-84653660362E}"/>
            </c:ext>
          </c:extLst>
        </c:ser>
        <c:dLbls>
          <c:showLegendKey val="0"/>
          <c:showVal val="0"/>
          <c:showCatName val="0"/>
          <c:showSerName val="0"/>
          <c:showPercent val="0"/>
          <c:showBubbleSize val="0"/>
        </c:dLbls>
        <c:gapWidth val="150"/>
        <c:axId val="459411360"/>
        <c:axId val="1588085424"/>
      </c:barChart>
      <c:catAx>
        <c:axId val="4594113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588085424"/>
        <c:crosses val="autoZero"/>
        <c:auto val="1"/>
        <c:lblAlgn val="ctr"/>
        <c:lblOffset val="100"/>
        <c:noMultiLvlLbl val="0"/>
      </c:catAx>
      <c:valAx>
        <c:axId val="1588085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t" anchorCtr="0"/>
              <a:lstStyle/>
              <a:p>
                <a:pPr>
                  <a:defRPr sz="1200" b="0" i="0" u="none" strike="noStrike" kern="1200" baseline="0">
                    <a:solidFill>
                      <a:schemeClr val="tx1">
                        <a:lumMod val="65000"/>
                        <a:lumOff val="35000"/>
                      </a:schemeClr>
                    </a:solidFill>
                    <a:latin typeface="+mn-lt"/>
                    <a:ea typeface="+mn-ea"/>
                    <a:cs typeface="+mn-cs"/>
                  </a:defRPr>
                </a:pPr>
                <a:r>
                  <a:rPr lang="nb-NO" sz="1200"/>
                  <a:t>Tal</a:t>
                </a:r>
                <a:r>
                  <a:rPr lang="nb-NO" sz="1200" baseline="0"/>
                  <a:t> personar</a:t>
                </a:r>
                <a:endParaRPr lang="nb-NO" sz="1200"/>
              </a:p>
            </c:rich>
          </c:tx>
          <c:overlay val="0"/>
          <c:spPr>
            <a:noFill/>
            <a:ln>
              <a:noFill/>
            </a:ln>
            <a:effectLst/>
          </c:spPr>
          <c:txPr>
            <a:bodyPr rot="-5400000" spcFirstLastPara="1" vertOverflow="ellipsis" vert="horz" wrap="square" anchor="t" anchorCtr="0"/>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4594113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nb-NO"/>
          </a:p>
        </c:txPr>
      </c:dTable>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Næringsstruktur i kommunen, pr. 4. kvartal 2019</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SysselsatteArb!$A$76</c:f>
              <c:strCache>
                <c:ptCount val="1"/>
                <c:pt idx="0">
                  <c:v>Sykkylven</c:v>
                </c:pt>
              </c:strCache>
            </c:strRef>
          </c:tx>
          <c:spPr>
            <a:solidFill>
              <a:schemeClr val="accent1"/>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SysselsatteArb!$B$65:$H$65</c:f>
              <c:strCache>
                <c:ptCount val="7"/>
                <c:pt idx="0">
                  <c:v>Jordbruk, skogbruk og fiske</c:v>
                </c:pt>
                <c:pt idx="1">
                  <c:v>Sekundærnæringar</c:v>
                </c:pt>
                <c:pt idx="2">
                  <c:v>Sørvisnæringar</c:v>
                </c:pt>
                <c:pt idx="3">
                  <c:v>Off.adm., forsvar og sosialforsikring</c:v>
                </c:pt>
                <c:pt idx="4">
                  <c:v>Undervisning</c:v>
                </c:pt>
                <c:pt idx="5">
                  <c:v>Helse- og sosialtenester</c:v>
                </c:pt>
                <c:pt idx="6">
                  <c:v>Personleg tenesteyting</c:v>
                </c:pt>
              </c:strCache>
            </c:strRef>
          </c:cat>
          <c:val>
            <c:numRef>
              <c:f>SysselsatteArb!$B$76:$H$76</c:f>
              <c:numCache>
                <c:formatCode>0.0\ %</c:formatCode>
                <c:ptCount val="7"/>
                <c:pt idx="0">
                  <c:v>1.5585861397161147E-2</c:v>
                </c:pt>
                <c:pt idx="1">
                  <c:v>0.49791260784859454</c:v>
                </c:pt>
                <c:pt idx="2">
                  <c:v>0.20651266351238518</c:v>
                </c:pt>
                <c:pt idx="3">
                  <c:v>2.5883662677428334E-2</c:v>
                </c:pt>
                <c:pt idx="4">
                  <c:v>7.514611745059839E-2</c:v>
                </c:pt>
                <c:pt idx="5">
                  <c:v>0.16003339827442251</c:v>
                </c:pt>
                <c:pt idx="6">
                  <c:v>1.8925688839409965E-2</c:v>
                </c:pt>
              </c:numCache>
            </c:numRef>
          </c:val>
          <c:extLst>
            <c:ext xmlns:c16="http://schemas.microsoft.com/office/drawing/2014/chart" uri="{C3380CC4-5D6E-409C-BE32-E72D297353CC}">
              <c16:uniqueId val="{00000000-6F99-4DB6-9130-00446B3647FB}"/>
            </c:ext>
          </c:extLst>
        </c:ser>
        <c:ser>
          <c:idx val="1"/>
          <c:order val="1"/>
          <c:tx>
            <c:strRef>
              <c:f>SysselsatteArb!$A$92</c:f>
              <c:strCache>
                <c:ptCount val="1"/>
                <c:pt idx="0">
                  <c:v>Møre og Romsdal</c:v>
                </c:pt>
              </c:strCache>
            </c:strRef>
          </c:tx>
          <c:spPr>
            <a:solidFill>
              <a:schemeClr val="accent2"/>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SysselsatteArb!$B$65:$H$65</c:f>
              <c:strCache>
                <c:ptCount val="7"/>
                <c:pt idx="0">
                  <c:v>Jordbruk, skogbruk og fiske</c:v>
                </c:pt>
                <c:pt idx="1">
                  <c:v>Sekundærnæringar</c:v>
                </c:pt>
                <c:pt idx="2">
                  <c:v>Sørvisnæringar</c:v>
                </c:pt>
                <c:pt idx="3">
                  <c:v>Off.adm., forsvar og sosialforsikring</c:v>
                </c:pt>
                <c:pt idx="4">
                  <c:v>Undervisning</c:v>
                </c:pt>
                <c:pt idx="5">
                  <c:v>Helse- og sosialtenester</c:v>
                </c:pt>
                <c:pt idx="6">
                  <c:v>Personleg tenesteyting</c:v>
                </c:pt>
              </c:strCache>
            </c:strRef>
          </c:cat>
          <c:val>
            <c:numRef>
              <c:f>SysselsatteArb!$B$92:$H$92</c:f>
              <c:numCache>
                <c:formatCode>0.0\ %</c:formatCode>
                <c:ptCount val="7"/>
                <c:pt idx="0">
                  <c:v>3.8584201164421669E-2</c:v>
                </c:pt>
                <c:pt idx="1">
                  <c:v>0.26199487529090953</c:v>
                </c:pt>
                <c:pt idx="2">
                  <c:v>0.31672896244230786</c:v>
                </c:pt>
                <c:pt idx="3">
                  <c:v>4.9139221263624744E-2</c:v>
                </c:pt>
                <c:pt idx="4">
                  <c:v>8.1109883479473732E-2</c:v>
                </c:pt>
                <c:pt idx="5">
                  <c:v>0.22332447871365102</c:v>
                </c:pt>
                <c:pt idx="6">
                  <c:v>2.9118377645611475E-2</c:v>
                </c:pt>
              </c:numCache>
            </c:numRef>
          </c:val>
          <c:extLst>
            <c:ext xmlns:c16="http://schemas.microsoft.com/office/drawing/2014/chart" uri="{C3380CC4-5D6E-409C-BE32-E72D297353CC}">
              <c16:uniqueId val="{00000001-6F99-4DB6-9130-00446B3647FB}"/>
            </c:ext>
          </c:extLst>
        </c:ser>
        <c:ser>
          <c:idx val="2"/>
          <c:order val="2"/>
          <c:tx>
            <c:strRef>
              <c:f>SysselsatteArb!$A$93</c:f>
              <c:strCache>
                <c:ptCount val="1"/>
                <c:pt idx="0">
                  <c:v>Landet</c:v>
                </c:pt>
              </c:strCache>
            </c:strRef>
          </c:tx>
          <c:spPr>
            <a:solidFill>
              <a:schemeClr val="accent3"/>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SysselsatteArb!$B$65:$H$65</c:f>
              <c:strCache>
                <c:ptCount val="7"/>
                <c:pt idx="0">
                  <c:v>Jordbruk, skogbruk og fiske</c:v>
                </c:pt>
                <c:pt idx="1">
                  <c:v>Sekundærnæringar</c:v>
                </c:pt>
                <c:pt idx="2">
                  <c:v>Sørvisnæringar</c:v>
                </c:pt>
                <c:pt idx="3">
                  <c:v>Off.adm., forsvar og sosialforsikring</c:v>
                </c:pt>
                <c:pt idx="4">
                  <c:v>Undervisning</c:v>
                </c:pt>
                <c:pt idx="5">
                  <c:v>Helse- og sosialtenester</c:v>
                </c:pt>
                <c:pt idx="6">
                  <c:v>Personleg tenesteyting</c:v>
                </c:pt>
              </c:strCache>
            </c:strRef>
          </c:cat>
          <c:val>
            <c:numRef>
              <c:f>SysselsatteArb!$B$93:$H$93</c:f>
              <c:numCache>
                <c:formatCode>0.0\ %</c:formatCode>
                <c:ptCount val="7"/>
                <c:pt idx="0">
                  <c:v>2.2025376797399011E-2</c:v>
                </c:pt>
                <c:pt idx="1">
                  <c:v>0.19790885357505972</c:v>
                </c:pt>
                <c:pt idx="2">
                  <c:v>0.38474822448075147</c:v>
                </c:pt>
                <c:pt idx="3">
                  <c:v>6.3081489536819454E-2</c:v>
                </c:pt>
                <c:pt idx="4">
                  <c:v>8.3703582321898756E-2</c:v>
                </c:pt>
                <c:pt idx="5">
                  <c:v>0.20803201334758467</c:v>
                </c:pt>
                <c:pt idx="6">
                  <c:v>4.0500459940487052E-2</c:v>
                </c:pt>
              </c:numCache>
            </c:numRef>
          </c:val>
          <c:extLst>
            <c:ext xmlns:c16="http://schemas.microsoft.com/office/drawing/2014/chart" uri="{C3380CC4-5D6E-409C-BE32-E72D297353CC}">
              <c16:uniqueId val="{00000002-6F99-4DB6-9130-00446B3647FB}"/>
            </c:ext>
          </c:extLst>
        </c:ser>
        <c:dLbls>
          <c:showLegendKey val="0"/>
          <c:showVal val="0"/>
          <c:showCatName val="0"/>
          <c:showSerName val="0"/>
          <c:showPercent val="0"/>
          <c:showBubbleSize val="0"/>
        </c:dLbls>
        <c:gapWidth val="219"/>
        <c:overlap val="-27"/>
        <c:axId val="256245711"/>
        <c:axId val="1974276287"/>
      </c:barChart>
      <c:catAx>
        <c:axId val="256245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974276287"/>
        <c:crosses val="autoZero"/>
        <c:auto val="1"/>
        <c:lblAlgn val="ctr"/>
        <c:lblOffset val="100"/>
        <c:noMultiLvlLbl val="0"/>
      </c:catAx>
      <c:valAx>
        <c:axId val="19742762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256245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Kjønnsdelt arbeidsmarknad i kommunen, pr. 4.kvartal</a:t>
            </a:r>
            <a:r>
              <a:rPr lang="nb-NO" sz="2400" baseline="0"/>
              <a:t>, 2019</a:t>
            </a:r>
            <a:endParaRPr lang="nb-NO"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SysselsatteArb!$B$80</c:f>
              <c:strCache>
                <c:ptCount val="1"/>
                <c:pt idx="0">
                  <c:v>Menn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SysselsatteArb!$C$59:$I$59</c:f>
              <c:strCache>
                <c:ptCount val="7"/>
                <c:pt idx="0">
                  <c:v>Jordbruk, skogbruk og fiske</c:v>
                </c:pt>
                <c:pt idx="1">
                  <c:v>Sekundærnæringar</c:v>
                </c:pt>
                <c:pt idx="2">
                  <c:v>Sørvisnæringar</c:v>
                </c:pt>
                <c:pt idx="3">
                  <c:v>Off.adm., forsvar, sosialforsikring</c:v>
                </c:pt>
                <c:pt idx="4">
                  <c:v>Undervisning</c:v>
                </c:pt>
                <c:pt idx="5">
                  <c:v>Helse- og sosialtenester</c:v>
                </c:pt>
                <c:pt idx="6">
                  <c:v>Personleg tenesteyting</c:v>
                </c:pt>
              </c:strCache>
            </c:strRef>
          </c:cat>
          <c:val>
            <c:numRef>
              <c:f>SysselsatteArb!$C$80:$I$80</c:f>
              <c:numCache>
                <c:formatCode>0</c:formatCode>
                <c:ptCount val="7"/>
                <c:pt idx="0">
                  <c:v>47</c:v>
                </c:pt>
                <c:pt idx="1">
                  <c:v>1194</c:v>
                </c:pt>
                <c:pt idx="2">
                  <c:v>449</c:v>
                </c:pt>
                <c:pt idx="3">
                  <c:v>38</c:v>
                </c:pt>
                <c:pt idx="4">
                  <c:v>74</c:v>
                </c:pt>
                <c:pt idx="5">
                  <c:v>74</c:v>
                </c:pt>
                <c:pt idx="6">
                  <c:v>18</c:v>
                </c:pt>
              </c:numCache>
            </c:numRef>
          </c:val>
          <c:extLst>
            <c:ext xmlns:c16="http://schemas.microsoft.com/office/drawing/2014/chart" uri="{C3380CC4-5D6E-409C-BE32-E72D297353CC}">
              <c16:uniqueId val="{00000000-7DFE-4D44-80AD-AD3026A32F8B}"/>
            </c:ext>
          </c:extLst>
        </c:ser>
        <c:ser>
          <c:idx val="1"/>
          <c:order val="1"/>
          <c:tx>
            <c:strRef>
              <c:f>SysselsatteArb!$B$81</c:f>
              <c:strCache>
                <c:ptCount val="1"/>
                <c:pt idx="0">
                  <c:v>Kvinner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SysselsatteArb!$C$59:$I$59</c:f>
              <c:strCache>
                <c:ptCount val="7"/>
                <c:pt idx="0">
                  <c:v>Jordbruk, skogbruk og fiske</c:v>
                </c:pt>
                <c:pt idx="1">
                  <c:v>Sekundærnæringar</c:v>
                </c:pt>
                <c:pt idx="2">
                  <c:v>Sørvisnæringar</c:v>
                </c:pt>
                <c:pt idx="3">
                  <c:v>Off.adm., forsvar, sosialforsikring</c:v>
                </c:pt>
                <c:pt idx="4">
                  <c:v>Undervisning</c:v>
                </c:pt>
                <c:pt idx="5">
                  <c:v>Helse- og sosialtenester</c:v>
                </c:pt>
                <c:pt idx="6">
                  <c:v>Personleg tenesteyting</c:v>
                </c:pt>
              </c:strCache>
            </c:strRef>
          </c:cat>
          <c:val>
            <c:numRef>
              <c:f>SysselsatteArb!$C$81:$I$81</c:f>
              <c:numCache>
                <c:formatCode>0</c:formatCode>
                <c:ptCount val="7"/>
                <c:pt idx="0">
                  <c:v>9</c:v>
                </c:pt>
                <c:pt idx="1">
                  <c:v>595</c:v>
                </c:pt>
                <c:pt idx="2">
                  <c:v>293</c:v>
                </c:pt>
                <c:pt idx="3">
                  <c:v>55</c:v>
                </c:pt>
                <c:pt idx="4">
                  <c:v>196</c:v>
                </c:pt>
                <c:pt idx="5">
                  <c:v>501</c:v>
                </c:pt>
                <c:pt idx="6">
                  <c:v>50</c:v>
                </c:pt>
              </c:numCache>
            </c:numRef>
          </c:val>
          <c:extLst>
            <c:ext xmlns:c16="http://schemas.microsoft.com/office/drawing/2014/chart" uri="{C3380CC4-5D6E-409C-BE32-E72D297353CC}">
              <c16:uniqueId val="{00000001-7DFE-4D44-80AD-AD3026A32F8B}"/>
            </c:ext>
          </c:extLst>
        </c:ser>
        <c:dLbls>
          <c:showLegendKey val="0"/>
          <c:showVal val="0"/>
          <c:showCatName val="0"/>
          <c:showSerName val="0"/>
          <c:showPercent val="0"/>
          <c:showBubbleSize val="0"/>
        </c:dLbls>
        <c:gapWidth val="219"/>
        <c:overlap val="-27"/>
        <c:axId val="329378287"/>
        <c:axId val="1974314143"/>
      </c:barChart>
      <c:catAx>
        <c:axId val="32937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974314143"/>
        <c:crosses val="autoZero"/>
        <c:auto val="1"/>
        <c:lblAlgn val="ctr"/>
        <c:lblOffset val="100"/>
        <c:noMultiLvlLbl val="0"/>
      </c:catAx>
      <c:valAx>
        <c:axId val="1974314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Sysselsette med arbeidsstad i regionen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329378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Sysselsette</a:t>
            </a:r>
            <a:r>
              <a:rPr lang="nb-NO" sz="2400" baseline="0"/>
              <a:t> etter næring og sektor i kommunen, 2019</a:t>
            </a:r>
            <a:endParaRPr lang="nb-NO"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bar"/>
        <c:grouping val="stacked"/>
        <c:varyColors val="0"/>
        <c:ser>
          <c:idx val="0"/>
          <c:order val="0"/>
          <c:tx>
            <c:strRef>
              <c:f>SysselEtterArbste!$E$5</c:f>
              <c:strCache>
                <c:ptCount val="1"/>
                <c:pt idx="0">
                  <c:v>Statsforvaltningen</c:v>
                </c:pt>
              </c:strCache>
            </c:strRef>
          </c:tx>
          <c:spPr>
            <a:solidFill>
              <a:schemeClr val="accent1"/>
            </a:solidFill>
            <a:ln>
              <a:noFill/>
            </a:ln>
            <a:effectLst/>
          </c:spPr>
          <c:invertIfNegative val="0"/>
          <c:cat>
            <c:strRef>
              <c:f>SysselEtterArbste!$D$86:$D$92</c:f>
              <c:strCache>
                <c:ptCount val="7"/>
                <c:pt idx="0">
                  <c:v>Jordbruk, skogbruk og fiske</c:v>
                </c:pt>
                <c:pt idx="1">
                  <c:v>Sekundærnæringar</c:v>
                </c:pt>
                <c:pt idx="2">
                  <c:v>Sørvisnæringar</c:v>
                </c:pt>
                <c:pt idx="3">
                  <c:v>Off.adm., forsvar, sosialforsikring</c:v>
                </c:pt>
                <c:pt idx="4">
                  <c:v>Undervisning</c:v>
                </c:pt>
                <c:pt idx="5">
                  <c:v>Helse- og sosialtenester</c:v>
                </c:pt>
                <c:pt idx="6">
                  <c:v>Personleg tenesteyting</c:v>
                </c:pt>
              </c:strCache>
            </c:strRef>
          </c:cat>
          <c:val>
            <c:numRef>
              <c:f>SysselEtterArbste!$E$86:$E$92</c:f>
              <c:numCache>
                <c:formatCode>0</c:formatCode>
                <c:ptCount val="7"/>
                <c:pt idx="0">
                  <c:v>0</c:v>
                </c:pt>
                <c:pt idx="1">
                  <c:v>0</c:v>
                </c:pt>
                <c:pt idx="2">
                  <c:v>0</c:v>
                </c:pt>
                <c:pt idx="3">
                  <c:v>35</c:v>
                </c:pt>
                <c:pt idx="4">
                  <c:v>0</c:v>
                </c:pt>
                <c:pt idx="5">
                  <c:v>9</c:v>
                </c:pt>
                <c:pt idx="6">
                  <c:v>3</c:v>
                </c:pt>
              </c:numCache>
            </c:numRef>
          </c:val>
          <c:extLst>
            <c:ext xmlns:c16="http://schemas.microsoft.com/office/drawing/2014/chart" uri="{C3380CC4-5D6E-409C-BE32-E72D297353CC}">
              <c16:uniqueId val="{00000000-0410-4137-8CC0-7EFC8A424D5C}"/>
            </c:ext>
          </c:extLst>
        </c:ser>
        <c:ser>
          <c:idx val="1"/>
          <c:order val="1"/>
          <c:tx>
            <c:strRef>
              <c:f>SysselEtterArbste!$F$5</c:f>
              <c:strCache>
                <c:ptCount val="1"/>
                <c:pt idx="0">
                  <c:v>Fylkeskommunal forvaltning</c:v>
                </c:pt>
              </c:strCache>
            </c:strRef>
          </c:tx>
          <c:spPr>
            <a:solidFill>
              <a:schemeClr val="accent2"/>
            </a:solidFill>
            <a:ln>
              <a:noFill/>
            </a:ln>
            <a:effectLst/>
          </c:spPr>
          <c:invertIfNegative val="0"/>
          <c:cat>
            <c:strRef>
              <c:f>SysselEtterArbste!$D$86:$D$92</c:f>
              <c:strCache>
                <c:ptCount val="7"/>
                <c:pt idx="0">
                  <c:v>Jordbruk, skogbruk og fiske</c:v>
                </c:pt>
                <c:pt idx="1">
                  <c:v>Sekundærnæringar</c:v>
                </c:pt>
                <c:pt idx="2">
                  <c:v>Sørvisnæringar</c:v>
                </c:pt>
                <c:pt idx="3">
                  <c:v>Off.adm., forsvar, sosialforsikring</c:v>
                </c:pt>
                <c:pt idx="4">
                  <c:v>Undervisning</c:v>
                </c:pt>
                <c:pt idx="5">
                  <c:v>Helse- og sosialtenester</c:v>
                </c:pt>
                <c:pt idx="6">
                  <c:v>Personleg tenesteyting</c:v>
                </c:pt>
              </c:strCache>
            </c:strRef>
          </c:cat>
          <c:val>
            <c:numRef>
              <c:f>SysselEtterArbste!$F$86:$F$92</c:f>
              <c:numCache>
                <c:formatCode>0</c:formatCode>
                <c:ptCount val="7"/>
                <c:pt idx="0">
                  <c:v>0</c:v>
                </c:pt>
                <c:pt idx="1">
                  <c:v>0</c:v>
                </c:pt>
                <c:pt idx="2">
                  <c:v>0</c:v>
                </c:pt>
                <c:pt idx="3">
                  <c:v>0</c:v>
                </c:pt>
                <c:pt idx="4">
                  <c:v>53</c:v>
                </c:pt>
                <c:pt idx="5">
                  <c:v>7</c:v>
                </c:pt>
                <c:pt idx="6">
                  <c:v>0</c:v>
                </c:pt>
              </c:numCache>
            </c:numRef>
          </c:val>
          <c:extLst>
            <c:ext xmlns:c16="http://schemas.microsoft.com/office/drawing/2014/chart" uri="{C3380CC4-5D6E-409C-BE32-E72D297353CC}">
              <c16:uniqueId val="{00000001-0410-4137-8CC0-7EFC8A424D5C}"/>
            </c:ext>
          </c:extLst>
        </c:ser>
        <c:ser>
          <c:idx val="2"/>
          <c:order val="2"/>
          <c:tx>
            <c:strRef>
              <c:f>SysselEtterArbste!$G$5</c:f>
              <c:strCache>
                <c:ptCount val="1"/>
                <c:pt idx="0">
                  <c:v>Kommunal forvaltning</c:v>
                </c:pt>
              </c:strCache>
            </c:strRef>
          </c:tx>
          <c:spPr>
            <a:solidFill>
              <a:schemeClr val="accent3"/>
            </a:solidFill>
            <a:ln>
              <a:noFill/>
            </a:ln>
            <a:effectLst/>
          </c:spPr>
          <c:invertIfNegative val="0"/>
          <c:cat>
            <c:strRef>
              <c:f>SysselEtterArbste!$D$86:$D$92</c:f>
              <c:strCache>
                <c:ptCount val="7"/>
                <c:pt idx="0">
                  <c:v>Jordbruk, skogbruk og fiske</c:v>
                </c:pt>
                <c:pt idx="1">
                  <c:v>Sekundærnæringar</c:v>
                </c:pt>
                <c:pt idx="2">
                  <c:v>Sørvisnæringar</c:v>
                </c:pt>
                <c:pt idx="3">
                  <c:v>Off.adm., forsvar, sosialforsikring</c:v>
                </c:pt>
                <c:pt idx="4">
                  <c:v>Undervisning</c:v>
                </c:pt>
                <c:pt idx="5">
                  <c:v>Helse- og sosialtenester</c:v>
                </c:pt>
                <c:pt idx="6">
                  <c:v>Personleg tenesteyting</c:v>
                </c:pt>
              </c:strCache>
            </c:strRef>
          </c:cat>
          <c:val>
            <c:numRef>
              <c:f>SysselEtterArbste!$G$86:$G$92</c:f>
              <c:numCache>
                <c:formatCode>0</c:formatCode>
                <c:ptCount val="7"/>
                <c:pt idx="0">
                  <c:v>0</c:v>
                </c:pt>
                <c:pt idx="1">
                  <c:v>7</c:v>
                </c:pt>
                <c:pt idx="2">
                  <c:v>18</c:v>
                </c:pt>
                <c:pt idx="3">
                  <c:v>57</c:v>
                </c:pt>
                <c:pt idx="4">
                  <c:v>183</c:v>
                </c:pt>
                <c:pt idx="5">
                  <c:v>426</c:v>
                </c:pt>
                <c:pt idx="6">
                  <c:v>17</c:v>
                </c:pt>
              </c:numCache>
            </c:numRef>
          </c:val>
          <c:extLst>
            <c:ext xmlns:c16="http://schemas.microsoft.com/office/drawing/2014/chart" uri="{C3380CC4-5D6E-409C-BE32-E72D297353CC}">
              <c16:uniqueId val="{00000002-0410-4137-8CC0-7EFC8A424D5C}"/>
            </c:ext>
          </c:extLst>
        </c:ser>
        <c:ser>
          <c:idx val="3"/>
          <c:order val="3"/>
          <c:tx>
            <c:strRef>
              <c:f>SysselEtterArbste!$H$5</c:f>
              <c:strCache>
                <c:ptCount val="1"/>
                <c:pt idx="0">
                  <c:v>Privat sektor og offentlige foretak</c:v>
                </c:pt>
              </c:strCache>
            </c:strRef>
          </c:tx>
          <c:spPr>
            <a:solidFill>
              <a:schemeClr val="accent4"/>
            </a:solidFill>
            <a:ln>
              <a:noFill/>
            </a:ln>
            <a:effectLst/>
          </c:spPr>
          <c:invertIfNegative val="0"/>
          <c:cat>
            <c:strRef>
              <c:f>SysselEtterArbste!$D$86:$D$92</c:f>
              <c:strCache>
                <c:ptCount val="7"/>
                <c:pt idx="0">
                  <c:v>Jordbruk, skogbruk og fiske</c:v>
                </c:pt>
                <c:pt idx="1">
                  <c:v>Sekundærnæringar</c:v>
                </c:pt>
                <c:pt idx="2">
                  <c:v>Sørvisnæringar</c:v>
                </c:pt>
                <c:pt idx="3">
                  <c:v>Off.adm., forsvar, sosialforsikring</c:v>
                </c:pt>
                <c:pt idx="4">
                  <c:v>Undervisning</c:v>
                </c:pt>
                <c:pt idx="5">
                  <c:v>Helse- og sosialtenester</c:v>
                </c:pt>
                <c:pt idx="6">
                  <c:v>Personleg tenesteyting</c:v>
                </c:pt>
              </c:strCache>
            </c:strRef>
          </c:cat>
          <c:val>
            <c:numRef>
              <c:f>SysselEtterArbste!$H$86:$H$92</c:f>
              <c:numCache>
                <c:formatCode>0</c:formatCode>
                <c:ptCount val="7"/>
                <c:pt idx="0">
                  <c:v>54</c:v>
                </c:pt>
                <c:pt idx="1">
                  <c:v>1783</c:v>
                </c:pt>
                <c:pt idx="2">
                  <c:v>724</c:v>
                </c:pt>
                <c:pt idx="3">
                  <c:v>0</c:v>
                </c:pt>
                <c:pt idx="4">
                  <c:v>34</c:v>
                </c:pt>
                <c:pt idx="5">
                  <c:v>134</c:v>
                </c:pt>
                <c:pt idx="6">
                  <c:v>50</c:v>
                </c:pt>
              </c:numCache>
            </c:numRef>
          </c:val>
          <c:extLst>
            <c:ext xmlns:c16="http://schemas.microsoft.com/office/drawing/2014/chart" uri="{C3380CC4-5D6E-409C-BE32-E72D297353CC}">
              <c16:uniqueId val="{00000003-0410-4137-8CC0-7EFC8A424D5C}"/>
            </c:ext>
          </c:extLst>
        </c:ser>
        <c:dLbls>
          <c:showLegendKey val="0"/>
          <c:showVal val="0"/>
          <c:showCatName val="0"/>
          <c:showSerName val="0"/>
          <c:showPercent val="0"/>
          <c:showBubbleSize val="0"/>
        </c:dLbls>
        <c:gapWidth val="150"/>
        <c:overlap val="100"/>
        <c:axId val="1588745072"/>
        <c:axId val="1448022048"/>
      </c:barChart>
      <c:catAx>
        <c:axId val="1588745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448022048"/>
        <c:crosses val="autoZero"/>
        <c:auto val="1"/>
        <c:lblAlgn val="ctr"/>
        <c:lblOffset val="100"/>
        <c:noMultiLvlLbl val="0"/>
      </c:catAx>
      <c:valAx>
        <c:axId val="1448022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Tal sysselsette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588745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0" i="0" baseline="0" dirty="0" err="1">
                <a:solidFill>
                  <a:sysClr val="windowText" lastClr="000000"/>
                </a:solidFill>
                <a:effectLst/>
              </a:rPr>
              <a:t>Elevar</a:t>
            </a:r>
            <a:r>
              <a:rPr lang="en-US" sz="2400" b="0" i="0" baseline="0" dirty="0">
                <a:solidFill>
                  <a:sysClr val="windowText" lastClr="000000"/>
                </a:solidFill>
                <a:effectLst/>
              </a:rPr>
              <a:t> </a:t>
            </a:r>
            <a:r>
              <a:rPr lang="en-US" sz="2400" b="0" i="0" baseline="0" dirty="0" err="1">
                <a:solidFill>
                  <a:sysClr val="windowText" lastClr="000000"/>
                </a:solidFill>
                <a:effectLst/>
              </a:rPr>
              <a:t>etter</a:t>
            </a:r>
            <a:r>
              <a:rPr lang="en-US" sz="2400" b="0" i="0" baseline="0" dirty="0">
                <a:solidFill>
                  <a:sysClr val="windowText" lastClr="000000"/>
                </a:solidFill>
                <a:effectLst/>
              </a:rPr>
              <a:t> </a:t>
            </a:r>
            <a:r>
              <a:rPr lang="en-US" sz="2400" b="0" i="0" baseline="0" dirty="0" err="1">
                <a:solidFill>
                  <a:sysClr val="windowText" lastClr="000000"/>
                </a:solidFill>
                <a:effectLst/>
              </a:rPr>
              <a:t>utdanningsprogram</a:t>
            </a:r>
            <a:r>
              <a:rPr lang="en-US" sz="2400" b="0" i="0" baseline="0" dirty="0">
                <a:solidFill>
                  <a:sysClr val="windowText" lastClr="000000"/>
                </a:solidFill>
                <a:effectLst/>
              </a:rPr>
              <a:t>, </a:t>
            </a:r>
            <a:r>
              <a:rPr lang="en-US" sz="2400" b="0" i="0" baseline="0" dirty="0" err="1">
                <a:solidFill>
                  <a:sysClr val="windowText" lastClr="000000"/>
                </a:solidFill>
                <a:effectLst/>
              </a:rPr>
              <a:t>skoleåret</a:t>
            </a:r>
            <a:r>
              <a:rPr lang="en-US" sz="2400" b="0" i="0" baseline="0" dirty="0">
                <a:solidFill>
                  <a:sysClr val="windowText" lastClr="000000"/>
                </a:solidFill>
                <a:effectLst/>
              </a:rPr>
              <a:t> 2019/2020</a:t>
            </a:r>
            <a:endParaRPr lang="nb-NO" sz="2400" dirty="0">
              <a:solidFill>
                <a:sysClr val="windowText" lastClr="000000"/>
              </a:solidFill>
              <a:effectLst/>
            </a:endParaRP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Sykkylven!$A$1:$N$1</c:f>
              <c:strCache>
                <c:ptCount val="14"/>
                <c:pt idx="0">
                  <c:v>Bygg- og anleggsteknikk</c:v>
                </c:pt>
                <c:pt idx="1">
                  <c:v>Design og håndverk</c:v>
                </c:pt>
                <c:pt idx="2">
                  <c:v>Elektrofag</c:v>
                </c:pt>
                <c:pt idx="3">
                  <c:v>Helse- og oppvekstfag</c:v>
                </c:pt>
                <c:pt idx="4">
                  <c:v>Idrettsfag</c:v>
                </c:pt>
                <c:pt idx="5">
                  <c:v>Kunst, design og arkitektur</c:v>
                </c:pt>
                <c:pt idx="6">
                  <c:v>Medier og kommunikasjon</c:v>
                </c:pt>
                <c:pt idx="7">
                  <c:v>Musikk, dans og drama</c:v>
                </c:pt>
                <c:pt idx="8">
                  <c:v>Naturbruk</c:v>
                </c:pt>
                <c:pt idx="9">
                  <c:v>Påbygging</c:v>
                </c:pt>
                <c:pt idx="10">
                  <c:v>Restaurant- og matfag</c:v>
                </c:pt>
                <c:pt idx="11">
                  <c:v>Service og samferdsel</c:v>
                </c:pt>
                <c:pt idx="12">
                  <c:v>Studiespesialisering</c:v>
                </c:pt>
                <c:pt idx="13">
                  <c:v>Teknikk og ind. produksjon</c:v>
                </c:pt>
              </c:strCache>
            </c:strRef>
          </c:cat>
          <c:val>
            <c:numRef>
              <c:f>Sykkylven!$A$2:$N$2</c:f>
              <c:numCache>
                <c:formatCode>_-* #,##0_-;\-* #,##0_-;_-* "-"??_-;_-@_-</c:formatCode>
                <c:ptCount val="14"/>
                <c:pt idx="0">
                  <c:v>1</c:v>
                </c:pt>
                <c:pt idx="1">
                  <c:v>4</c:v>
                </c:pt>
                <c:pt idx="2">
                  <c:v>24</c:v>
                </c:pt>
                <c:pt idx="3">
                  <c:v>28</c:v>
                </c:pt>
                <c:pt idx="4">
                  <c:v>33</c:v>
                </c:pt>
                <c:pt idx="5">
                  <c:v>4</c:v>
                </c:pt>
                <c:pt idx="6">
                  <c:v>2</c:v>
                </c:pt>
                <c:pt idx="7">
                  <c:v>8</c:v>
                </c:pt>
                <c:pt idx="8">
                  <c:v>6</c:v>
                </c:pt>
                <c:pt idx="9">
                  <c:v>16</c:v>
                </c:pt>
                <c:pt idx="10">
                  <c:v>7</c:v>
                </c:pt>
                <c:pt idx="11">
                  <c:v>2</c:v>
                </c:pt>
                <c:pt idx="12">
                  <c:v>125</c:v>
                </c:pt>
                <c:pt idx="13">
                  <c:v>43</c:v>
                </c:pt>
              </c:numCache>
            </c:numRef>
          </c:val>
          <c:extLst>
            <c:ext xmlns:c16="http://schemas.microsoft.com/office/drawing/2014/chart" uri="{C3380CC4-5D6E-409C-BE32-E72D297353CC}">
              <c16:uniqueId val="{00000000-8606-4EB7-92C8-9A9DBFDF7E4B}"/>
            </c:ext>
          </c:extLst>
        </c:ser>
        <c:dLbls>
          <c:showLegendKey val="0"/>
          <c:showVal val="0"/>
          <c:showCatName val="0"/>
          <c:showSerName val="0"/>
          <c:showPercent val="0"/>
          <c:showBubbleSize val="0"/>
        </c:dLbls>
        <c:gapWidth val="219"/>
        <c:overlap val="-27"/>
        <c:axId val="533306991"/>
        <c:axId val="1"/>
      </c:barChart>
      <c:catAx>
        <c:axId val="533306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sz="1200" dirty="0" err="1"/>
                  <a:t>Elevar</a:t>
                </a:r>
                <a:endParaRPr lang="nb-NO" sz="1200" dirty="0"/>
              </a:p>
            </c:rich>
          </c:tx>
          <c:overlay val="0"/>
          <c:spPr>
            <a:noFill/>
            <a:ln>
              <a:noFill/>
            </a:ln>
            <a:effectLst/>
          </c:sp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33306991"/>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b-N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nb-NO" sz="2400"/>
              <a:t>Elevar etter vidaregåande skole, skoleåret 2019/2020</a:t>
            </a:r>
          </a:p>
        </c:rich>
      </c:tx>
      <c:layout>
        <c:manualLayout>
          <c:xMode val="edge"/>
          <c:yMode val="edge"/>
          <c:x val="0.18217202826318563"/>
          <c:y val="2.3188385235629331E-2"/>
        </c:manualLayout>
      </c:layout>
      <c:overlay val="0"/>
      <c:spPr>
        <a:noFill/>
        <a:ln w="25400">
          <a:noFill/>
        </a:ln>
      </c:spPr>
    </c:title>
    <c:autoTitleDeleted val="0"/>
    <c:plotArea>
      <c:layout/>
      <c:barChart>
        <c:barDir val="col"/>
        <c:grouping val="clustered"/>
        <c:varyColors val="0"/>
        <c:ser>
          <c:idx val="0"/>
          <c:order val="0"/>
          <c:spPr>
            <a:solidFill>
              <a:srgbClr val="4472C4"/>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skole!$D$2:$Z$2</c:f>
              <c:strCache>
                <c:ptCount val="23"/>
                <c:pt idx="0">
                  <c:v>Atlanten vgs</c:v>
                </c:pt>
                <c:pt idx="1">
                  <c:v>Fagerlia vgs</c:v>
                </c:pt>
                <c:pt idx="2">
                  <c:v>Fannefjord vgs</c:v>
                </c:pt>
                <c:pt idx="3">
                  <c:v>Fræna vgs</c:v>
                </c:pt>
                <c:pt idx="4">
                  <c:v>Gjermundnes vgs</c:v>
                </c:pt>
                <c:pt idx="5">
                  <c:v>Haram vgs</c:v>
                </c:pt>
                <c:pt idx="6">
                  <c:v>Herøy vgs</c:v>
                </c:pt>
                <c:pt idx="7">
                  <c:v>Kristiansund vgs</c:v>
                </c:pt>
                <c:pt idx="8">
                  <c:v>Molde vgs</c:v>
                </c:pt>
                <c:pt idx="9">
                  <c:v>Rauma vgs</c:v>
                </c:pt>
                <c:pt idx="10">
                  <c:v>Romsdal vgs</c:v>
                </c:pt>
                <c:pt idx="11">
                  <c:v>Spjelkavik vgs</c:v>
                </c:pt>
                <c:pt idx="12">
                  <c:v>Stranda vgs</c:v>
                </c:pt>
                <c:pt idx="13">
                  <c:v>Sunndal vgs</c:v>
                </c:pt>
                <c:pt idx="14">
                  <c:v>Surnadal vgs</c:v>
                </c:pt>
                <c:pt idx="15">
                  <c:v>Sykkylven vgs</c:v>
                </c:pt>
                <c:pt idx="16">
                  <c:v>Tingvoll vgs</c:v>
                </c:pt>
                <c:pt idx="17">
                  <c:v>Ulstein vgs</c:v>
                </c:pt>
                <c:pt idx="18">
                  <c:v>Herøy vgs</c:v>
                </c:pt>
                <c:pt idx="19">
                  <c:v>Volda vgs</c:v>
                </c:pt>
                <c:pt idx="20">
                  <c:v>Ørsta vgs</c:v>
                </c:pt>
                <c:pt idx="21">
                  <c:v>Ålesund vgs</c:v>
                </c:pt>
                <c:pt idx="22">
                  <c:v>Borgund vgs</c:v>
                </c:pt>
              </c:strCache>
            </c:strRef>
          </c:cat>
          <c:val>
            <c:numRef>
              <c:f>skole!$D$13:$Z$13</c:f>
              <c:numCache>
                <c:formatCode>_-* #,##0_-;\-* #,##0_-;_-* "-"??_-;_-@_-</c:formatCode>
                <c:ptCount val="23"/>
                <c:pt idx="0">
                  <c:v>0</c:v>
                </c:pt>
                <c:pt idx="1">
                  <c:v>30</c:v>
                </c:pt>
                <c:pt idx="2">
                  <c:v>0</c:v>
                </c:pt>
                <c:pt idx="3">
                  <c:v>0</c:v>
                </c:pt>
                <c:pt idx="4">
                  <c:v>4</c:v>
                </c:pt>
                <c:pt idx="5">
                  <c:v>3</c:v>
                </c:pt>
                <c:pt idx="6">
                  <c:v>0</c:v>
                </c:pt>
                <c:pt idx="7">
                  <c:v>0</c:v>
                </c:pt>
                <c:pt idx="8">
                  <c:v>0</c:v>
                </c:pt>
                <c:pt idx="9">
                  <c:v>0</c:v>
                </c:pt>
                <c:pt idx="10">
                  <c:v>3</c:v>
                </c:pt>
                <c:pt idx="11">
                  <c:v>4</c:v>
                </c:pt>
                <c:pt idx="12">
                  <c:v>35</c:v>
                </c:pt>
                <c:pt idx="13">
                  <c:v>0</c:v>
                </c:pt>
                <c:pt idx="14">
                  <c:v>0</c:v>
                </c:pt>
                <c:pt idx="15">
                  <c:v>178</c:v>
                </c:pt>
                <c:pt idx="16">
                  <c:v>0</c:v>
                </c:pt>
                <c:pt idx="17">
                  <c:v>0</c:v>
                </c:pt>
                <c:pt idx="18">
                  <c:v>0</c:v>
                </c:pt>
                <c:pt idx="19">
                  <c:v>0</c:v>
                </c:pt>
                <c:pt idx="20">
                  <c:v>3</c:v>
                </c:pt>
                <c:pt idx="21">
                  <c:v>14</c:v>
                </c:pt>
                <c:pt idx="22">
                  <c:v>29</c:v>
                </c:pt>
              </c:numCache>
            </c:numRef>
          </c:val>
          <c:extLst>
            <c:ext xmlns:c16="http://schemas.microsoft.com/office/drawing/2014/chart" uri="{C3380CC4-5D6E-409C-BE32-E72D297353CC}">
              <c16:uniqueId val="{00000000-B7EE-48CB-9BD7-23E106614C82}"/>
            </c:ext>
          </c:extLst>
        </c:ser>
        <c:dLbls>
          <c:showLegendKey val="0"/>
          <c:showVal val="0"/>
          <c:showCatName val="0"/>
          <c:showSerName val="0"/>
          <c:showPercent val="0"/>
          <c:showBubbleSize val="0"/>
        </c:dLbls>
        <c:gapWidth val="219"/>
        <c:overlap val="-27"/>
        <c:axId val="2002511503"/>
        <c:axId val="1"/>
      </c:barChart>
      <c:catAx>
        <c:axId val="2002511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nb-NO"/>
                  <a:t>Elevar</a:t>
                </a:r>
              </a:p>
            </c:rich>
          </c:tx>
          <c:layout>
            <c:manualLayout>
              <c:xMode val="edge"/>
              <c:yMode val="edge"/>
              <c:x val="1.5432498592414929E-2"/>
              <c:y val="0.40569127358144497"/>
            </c:manualLayout>
          </c:layout>
          <c:overlay val="0"/>
          <c:spPr>
            <a:noFill/>
            <a:ln w="25400">
              <a:noFill/>
            </a:ln>
          </c:spPr>
        </c:title>
        <c:numFmt formatCode="_-* #,##0_-;\-* #,##0_-;_-* &quot;-&quot;??_-;_-@_-" sourceLinked="1"/>
        <c:majorTickMark val="none"/>
        <c:minorTickMark val="none"/>
        <c:tickLblPos val="nextTo"/>
        <c:spPr>
          <a:ln w="6350">
            <a:noFill/>
          </a:ln>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2002511503"/>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nb-NO"/>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dirty="0"/>
              <a:t>Utdanningsnivå i</a:t>
            </a:r>
            <a:r>
              <a:rPr lang="nb-NO" baseline="0" dirty="0"/>
              <a:t> befolkninga*</a:t>
            </a:r>
            <a:endParaRPr lang="nb-NO"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9.0341868413575943E-2"/>
          <c:y val="0.17634259259259263"/>
          <c:w val="0.87590538404388341"/>
          <c:h val="0.4989876786235054"/>
        </c:manualLayout>
      </c:layout>
      <c:lineChart>
        <c:grouping val="standard"/>
        <c:varyColors val="0"/>
        <c:ser>
          <c:idx val="0"/>
          <c:order val="0"/>
          <c:tx>
            <c:strRef>
              <c:f>PersonerProsent!$C$33</c:f>
              <c:strCache>
                <c:ptCount val="1"/>
                <c:pt idx="0">
                  <c:v>Grunnskolenivå</c:v>
                </c:pt>
              </c:strCache>
            </c:strRef>
          </c:tx>
          <c:spPr>
            <a:ln w="28575" cap="rnd">
              <a:solidFill>
                <a:schemeClr val="accent1"/>
              </a:solidFill>
              <a:round/>
            </a:ln>
            <a:effectLst/>
          </c:spPr>
          <c:marker>
            <c:symbol val="none"/>
          </c:marker>
          <c:cat>
            <c:strRef>
              <c:f>PersonerProsent!$D$4:$AP$4</c:f>
              <c:strCache>
                <c:ptCount val="39"/>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strCache>
            </c:strRef>
          </c:cat>
          <c:val>
            <c:numRef>
              <c:f>PersonerProsent!$D$33:$AP$33</c:f>
              <c:numCache>
                <c:formatCode>0.0</c:formatCode>
                <c:ptCount val="39"/>
                <c:pt idx="0">
                  <c:v>52.7</c:v>
                </c:pt>
                <c:pt idx="1">
                  <c:v>52.3</c:v>
                </c:pt>
                <c:pt idx="2">
                  <c:v>51.4</c:v>
                </c:pt>
                <c:pt idx="3">
                  <c:v>50.7</c:v>
                </c:pt>
                <c:pt idx="4">
                  <c:v>50.4</c:v>
                </c:pt>
                <c:pt idx="5">
                  <c:v>50</c:v>
                </c:pt>
                <c:pt idx="6">
                  <c:v>49.5</c:v>
                </c:pt>
                <c:pt idx="7">
                  <c:v>49</c:v>
                </c:pt>
                <c:pt idx="8">
                  <c:v>48.4</c:v>
                </c:pt>
                <c:pt idx="9">
                  <c:v>47.1</c:v>
                </c:pt>
                <c:pt idx="10">
                  <c:v>45.8</c:v>
                </c:pt>
                <c:pt idx="11">
                  <c:v>44.9</c:v>
                </c:pt>
                <c:pt idx="12">
                  <c:v>43.9</c:v>
                </c:pt>
                <c:pt idx="13">
                  <c:v>42.5</c:v>
                </c:pt>
                <c:pt idx="14">
                  <c:v>41.3</c:v>
                </c:pt>
                <c:pt idx="15">
                  <c:v>41.5</c:v>
                </c:pt>
                <c:pt idx="16">
                  <c:v>41</c:v>
                </c:pt>
                <c:pt idx="17">
                  <c:v>40.700000000000003</c:v>
                </c:pt>
                <c:pt idx="18">
                  <c:v>40.1</c:v>
                </c:pt>
                <c:pt idx="19">
                  <c:v>39.700000000000003</c:v>
                </c:pt>
                <c:pt idx="20">
                  <c:v>39</c:v>
                </c:pt>
                <c:pt idx="21">
                  <c:v>38</c:v>
                </c:pt>
                <c:pt idx="22">
                  <c:v>37.299999999999997</c:v>
                </c:pt>
                <c:pt idx="23">
                  <c:v>37</c:v>
                </c:pt>
                <c:pt idx="24">
                  <c:v>36.6</c:v>
                </c:pt>
                <c:pt idx="25">
                  <c:v>36.6</c:v>
                </c:pt>
                <c:pt idx="26">
                  <c:v>36.200000000000003</c:v>
                </c:pt>
                <c:pt idx="27">
                  <c:v>35.299999999999997</c:v>
                </c:pt>
                <c:pt idx="28">
                  <c:v>35</c:v>
                </c:pt>
                <c:pt idx="29">
                  <c:v>34.5</c:v>
                </c:pt>
                <c:pt idx="30">
                  <c:v>33.700000000000003</c:v>
                </c:pt>
                <c:pt idx="31">
                  <c:v>33.200000000000003</c:v>
                </c:pt>
                <c:pt idx="32">
                  <c:v>32.9</c:v>
                </c:pt>
                <c:pt idx="33">
                  <c:v>32.5</c:v>
                </c:pt>
                <c:pt idx="34">
                  <c:v>31.9</c:v>
                </c:pt>
                <c:pt idx="35">
                  <c:v>31.7</c:v>
                </c:pt>
                <c:pt idx="36">
                  <c:v>31.4</c:v>
                </c:pt>
                <c:pt idx="37">
                  <c:v>30.6</c:v>
                </c:pt>
                <c:pt idx="38">
                  <c:v>30.3</c:v>
                </c:pt>
              </c:numCache>
            </c:numRef>
          </c:val>
          <c:smooth val="0"/>
          <c:extLst>
            <c:ext xmlns:c16="http://schemas.microsoft.com/office/drawing/2014/chart" uri="{C3380CC4-5D6E-409C-BE32-E72D297353CC}">
              <c16:uniqueId val="{00000000-2D1A-4AE6-9851-1A49A86ACC3C}"/>
            </c:ext>
          </c:extLst>
        </c:ser>
        <c:ser>
          <c:idx val="1"/>
          <c:order val="1"/>
          <c:tx>
            <c:strRef>
              <c:f>PersonerProsent!$C$34</c:f>
              <c:strCache>
                <c:ptCount val="1"/>
                <c:pt idx="0">
                  <c:v>Videregående skolenivå</c:v>
                </c:pt>
              </c:strCache>
            </c:strRef>
          </c:tx>
          <c:spPr>
            <a:ln w="28575" cap="rnd">
              <a:solidFill>
                <a:schemeClr val="accent2"/>
              </a:solidFill>
              <a:round/>
            </a:ln>
            <a:effectLst/>
          </c:spPr>
          <c:marker>
            <c:symbol val="none"/>
          </c:marker>
          <c:cat>
            <c:strRef>
              <c:f>PersonerProsent!$D$4:$AP$4</c:f>
              <c:strCache>
                <c:ptCount val="39"/>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strCache>
            </c:strRef>
          </c:cat>
          <c:val>
            <c:numRef>
              <c:f>PersonerProsent!$D$34:$AP$34</c:f>
              <c:numCache>
                <c:formatCode>0.0</c:formatCode>
                <c:ptCount val="39"/>
                <c:pt idx="0">
                  <c:v>39.6</c:v>
                </c:pt>
                <c:pt idx="1">
                  <c:v>39.5</c:v>
                </c:pt>
                <c:pt idx="2">
                  <c:v>39.9</c:v>
                </c:pt>
                <c:pt idx="3">
                  <c:v>40.6</c:v>
                </c:pt>
                <c:pt idx="4">
                  <c:v>40.9</c:v>
                </c:pt>
                <c:pt idx="5">
                  <c:v>40.799999999999997</c:v>
                </c:pt>
                <c:pt idx="6">
                  <c:v>40.9</c:v>
                </c:pt>
                <c:pt idx="7">
                  <c:v>41.1</c:v>
                </c:pt>
                <c:pt idx="8">
                  <c:v>41.1</c:v>
                </c:pt>
                <c:pt idx="9">
                  <c:v>41.6</c:v>
                </c:pt>
                <c:pt idx="10">
                  <c:v>42.8</c:v>
                </c:pt>
                <c:pt idx="11">
                  <c:v>43.2</c:v>
                </c:pt>
                <c:pt idx="12">
                  <c:v>43.3</c:v>
                </c:pt>
                <c:pt idx="13">
                  <c:v>44.1</c:v>
                </c:pt>
                <c:pt idx="14">
                  <c:v>44.6</c:v>
                </c:pt>
                <c:pt idx="15">
                  <c:v>44.4</c:v>
                </c:pt>
                <c:pt idx="16">
                  <c:v>44.4</c:v>
                </c:pt>
                <c:pt idx="17">
                  <c:v>44.8</c:v>
                </c:pt>
                <c:pt idx="18">
                  <c:v>45.3</c:v>
                </c:pt>
                <c:pt idx="19">
                  <c:v>45.3</c:v>
                </c:pt>
                <c:pt idx="20">
                  <c:v>45.5</c:v>
                </c:pt>
                <c:pt idx="21">
                  <c:v>46.1</c:v>
                </c:pt>
                <c:pt idx="22">
                  <c:v>46.1</c:v>
                </c:pt>
                <c:pt idx="23">
                  <c:v>45.9</c:v>
                </c:pt>
                <c:pt idx="24">
                  <c:v>45.8</c:v>
                </c:pt>
                <c:pt idx="25">
                  <c:v>45.4</c:v>
                </c:pt>
                <c:pt idx="26">
                  <c:v>45.4</c:v>
                </c:pt>
                <c:pt idx="27">
                  <c:v>45.7</c:v>
                </c:pt>
                <c:pt idx="28">
                  <c:v>45.5</c:v>
                </c:pt>
                <c:pt idx="29">
                  <c:v>45.3</c:v>
                </c:pt>
                <c:pt idx="30">
                  <c:v>45.4</c:v>
                </c:pt>
                <c:pt idx="31">
                  <c:v>45.4</c:v>
                </c:pt>
                <c:pt idx="32">
                  <c:v>45.6</c:v>
                </c:pt>
                <c:pt idx="33">
                  <c:v>45</c:v>
                </c:pt>
                <c:pt idx="34">
                  <c:v>45</c:v>
                </c:pt>
                <c:pt idx="35">
                  <c:v>41.6</c:v>
                </c:pt>
                <c:pt idx="36">
                  <c:v>40.799999999999997</c:v>
                </c:pt>
                <c:pt idx="37">
                  <c:v>41.1</c:v>
                </c:pt>
                <c:pt idx="38">
                  <c:v>40.9</c:v>
                </c:pt>
              </c:numCache>
            </c:numRef>
          </c:val>
          <c:smooth val="0"/>
          <c:extLst>
            <c:ext xmlns:c16="http://schemas.microsoft.com/office/drawing/2014/chart" uri="{C3380CC4-5D6E-409C-BE32-E72D297353CC}">
              <c16:uniqueId val="{00000001-2D1A-4AE6-9851-1A49A86ACC3C}"/>
            </c:ext>
          </c:extLst>
        </c:ser>
        <c:ser>
          <c:idx val="2"/>
          <c:order val="2"/>
          <c:tx>
            <c:strRef>
              <c:f>PersonerProsent!$C$35</c:f>
              <c:strCache>
                <c:ptCount val="1"/>
                <c:pt idx="0">
                  <c:v>Universitets- og høgskolenivå, kort</c:v>
                </c:pt>
              </c:strCache>
            </c:strRef>
          </c:tx>
          <c:spPr>
            <a:ln w="28575" cap="rnd">
              <a:solidFill>
                <a:schemeClr val="accent3"/>
              </a:solidFill>
              <a:round/>
            </a:ln>
            <a:effectLst/>
          </c:spPr>
          <c:marker>
            <c:symbol val="none"/>
          </c:marker>
          <c:cat>
            <c:strRef>
              <c:f>PersonerProsent!$D$4:$AP$4</c:f>
              <c:strCache>
                <c:ptCount val="39"/>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strCache>
            </c:strRef>
          </c:cat>
          <c:val>
            <c:numRef>
              <c:f>PersonerProsent!$D$35:$AP$35</c:f>
              <c:numCache>
                <c:formatCode>0.0</c:formatCode>
                <c:ptCount val="39"/>
                <c:pt idx="0">
                  <c:v>6.9</c:v>
                </c:pt>
                <c:pt idx="1">
                  <c:v>7.4</c:v>
                </c:pt>
                <c:pt idx="2">
                  <c:v>7.9</c:v>
                </c:pt>
                <c:pt idx="3">
                  <c:v>7.8</c:v>
                </c:pt>
                <c:pt idx="4">
                  <c:v>7.8</c:v>
                </c:pt>
                <c:pt idx="5">
                  <c:v>8.3000000000000007</c:v>
                </c:pt>
                <c:pt idx="6">
                  <c:v>8.6</c:v>
                </c:pt>
                <c:pt idx="7">
                  <c:v>8.9</c:v>
                </c:pt>
                <c:pt idx="8">
                  <c:v>9.5</c:v>
                </c:pt>
                <c:pt idx="9">
                  <c:v>10.199999999999999</c:v>
                </c:pt>
                <c:pt idx="10">
                  <c:v>10.3</c:v>
                </c:pt>
                <c:pt idx="11">
                  <c:v>10.9</c:v>
                </c:pt>
                <c:pt idx="12">
                  <c:v>11.7</c:v>
                </c:pt>
                <c:pt idx="13">
                  <c:v>12.3</c:v>
                </c:pt>
                <c:pt idx="14">
                  <c:v>12.9</c:v>
                </c:pt>
                <c:pt idx="15">
                  <c:v>12.9</c:v>
                </c:pt>
                <c:pt idx="16">
                  <c:v>13.3</c:v>
                </c:pt>
                <c:pt idx="17">
                  <c:v>13.1</c:v>
                </c:pt>
                <c:pt idx="18">
                  <c:v>13.2</c:v>
                </c:pt>
                <c:pt idx="19">
                  <c:v>13.5</c:v>
                </c:pt>
                <c:pt idx="20">
                  <c:v>14</c:v>
                </c:pt>
                <c:pt idx="21">
                  <c:v>14.3</c:v>
                </c:pt>
                <c:pt idx="22">
                  <c:v>15</c:v>
                </c:pt>
                <c:pt idx="23">
                  <c:v>15.4</c:v>
                </c:pt>
                <c:pt idx="24">
                  <c:v>16.100000000000001</c:v>
                </c:pt>
                <c:pt idx="25">
                  <c:v>16.3</c:v>
                </c:pt>
                <c:pt idx="26">
                  <c:v>16.7</c:v>
                </c:pt>
                <c:pt idx="27">
                  <c:v>17</c:v>
                </c:pt>
                <c:pt idx="28">
                  <c:v>17.3</c:v>
                </c:pt>
                <c:pt idx="29">
                  <c:v>17.8</c:v>
                </c:pt>
                <c:pt idx="30">
                  <c:v>18.399999999999999</c:v>
                </c:pt>
                <c:pt idx="31">
                  <c:v>18.7</c:v>
                </c:pt>
                <c:pt idx="32">
                  <c:v>18.600000000000001</c:v>
                </c:pt>
                <c:pt idx="33">
                  <c:v>19</c:v>
                </c:pt>
                <c:pt idx="34">
                  <c:v>19.5</c:v>
                </c:pt>
                <c:pt idx="35">
                  <c:v>19.899999999999999</c:v>
                </c:pt>
                <c:pt idx="36">
                  <c:v>20.7</c:v>
                </c:pt>
                <c:pt idx="37">
                  <c:v>21</c:v>
                </c:pt>
                <c:pt idx="38">
                  <c:v>21.1</c:v>
                </c:pt>
              </c:numCache>
            </c:numRef>
          </c:val>
          <c:smooth val="0"/>
          <c:extLst>
            <c:ext xmlns:c16="http://schemas.microsoft.com/office/drawing/2014/chart" uri="{C3380CC4-5D6E-409C-BE32-E72D297353CC}">
              <c16:uniqueId val="{00000002-2D1A-4AE6-9851-1A49A86ACC3C}"/>
            </c:ext>
          </c:extLst>
        </c:ser>
        <c:ser>
          <c:idx val="3"/>
          <c:order val="3"/>
          <c:tx>
            <c:strRef>
              <c:f>PersonerProsent!$C$36</c:f>
              <c:strCache>
                <c:ptCount val="1"/>
                <c:pt idx="0">
                  <c:v>Universitets- og høgskolenivå, lang</c:v>
                </c:pt>
              </c:strCache>
            </c:strRef>
          </c:tx>
          <c:spPr>
            <a:ln w="28575" cap="rnd">
              <a:solidFill>
                <a:schemeClr val="accent4"/>
              </a:solidFill>
              <a:round/>
            </a:ln>
            <a:effectLst/>
          </c:spPr>
          <c:marker>
            <c:symbol val="none"/>
          </c:marker>
          <c:cat>
            <c:strRef>
              <c:f>PersonerProsent!$D$4:$AP$4</c:f>
              <c:strCache>
                <c:ptCount val="39"/>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strCache>
            </c:strRef>
          </c:cat>
          <c:val>
            <c:numRef>
              <c:f>PersonerProsent!$D$36:$AP$36</c:f>
              <c:numCache>
                <c:formatCode>0.0</c:formatCode>
                <c:ptCount val="39"/>
                <c:pt idx="0">
                  <c:v>0.8</c:v>
                </c:pt>
                <c:pt idx="1">
                  <c:v>0.8</c:v>
                </c:pt>
                <c:pt idx="2">
                  <c:v>0.8</c:v>
                </c:pt>
                <c:pt idx="3">
                  <c:v>0.8</c:v>
                </c:pt>
                <c:pt idx="4">
                  <c:v>0.9</c:v>
                </c:pt>
                <c:pt idx="5">
                  <c:v>0.9</c:v>
                </c:pt>
                <c:pt idx="6">
                  <c:v>1</c:v>
                </c:pt>
                <c:pt idx="7">
                  <c:v>0.9</c:v>
                </c:pt>
                <c:pt idx="8">
                  <c:v>1</c:v>
                </c:pt>
                <c:pt idx="9">
                  <c:v>1.1000000000000001</c:v>
                </c:pt>
                <c:pt idx="10">
                  <c:v>1</c:v>
                </c:pt>
                <c:pt idx="11">
                  <c:v>1</c:v>
                </c:pt>
                <c:pt idx="12">
                  <c:v>1.1000000000000001</c:v>
                </c:pt>
                <c:pt idx="13">
                  <c:v>1.2</c:v>
                </c:pt>
                <c:pt idx="14">
                  <c:v>1.2</c:v>
                </c:pt>
                <c:pt idx="15">
                  <c:v>1.3</c:v>
                </c:pt>
                <c:pt idx="16">
                  <c:v>1.3</c:v>
                </c:pt>
                <c:pt idx="17">
                  <c:v>1.4</c:v>
                </c:pt>
                <c:pt idx="18">
                  <c:v>1.3</c:v>
                </c:pt>
                <c:pt idx="19">
                  <c:v>1.5</c:v>
                </c:pt>
                <c:pt idx="20">
                  <c:v>1.5</c:v>
                </c:pt>
                <c:pt idx="21">
                  <c:v>1.5</c:v>
                </c:pt>
                <c:pt idx="22">
                  <c:v>1.5</c:v>
                </c:pt>
                <c:pt idx="23">
                  <c:v>1.6</c:v>
                </c:pt>
                <c:pt idx="24">
                  <c:v>1.5</c:v>
                </c:pt>
                <c:pt idx="25">
                  <c:v>1.7</c:v>
                </c:pt>
                <c:pt idx="26">
                  <c:v>1.8</c:v>
                </c:pt>
                <c:pt idx="27">
                  <c:v>1.9</c:v>
                </c:pt>
                <c:pt idx="28">
                  <c:v>2.2999999999999998</c:v>
                </c:pt>
                <c:pt idx="29">
                  <c:v>2.4</c:v>
                </c:pt>
                <c:pt idx="30">
                  <c:v>2.5</c:v>
                </c:pt>
                <c:pt idx="31">
                  <c:v>2.7</c:v>
                </c:pt>
                <c:pt idx="32">
                  <c:v>2.9</c:v>
                </c:pt>
                <c:pt idx="33">
                  <c:v>3.4</c:v>
                </c:pt>
                <c:pt idx="34">
                  <c:v>3.6</c:v>
                </c:pt>
                <c:pt idx="35">
                  <c:v>3.5</c:v>
                </c:pt>
                <c:pt idx="36">
                  <c:v>3.6</c:v>
                </c:pt>
                <c:pt idx="37">
                  <c:v>3.8</c:v>
                </c:pt>
                <c:pt idx="38">
                  <c:v>4.0999999999999996</c:v>
                </c:pt>
              </c:numCache>
            </c:numRef>
          </c:val>
          <c:smooth val="0"/>
          <c:extLst>
            <c:ext xmlns:c16="http://schemas.microsoft.com/office/drawing/2014/chart" uri="{C3380CC4-5D6E-409C-BE32-E72D297353CC}">
              <c16:uniqueId val="{00000003-2D1A-4AE6-9851-1A49A86ACC3C}"/>
            </c:ext>
          </c:extLst>
        </c:ser>
        <c:dLbls>
          <c:showLegendKey val="0"/>
          <c:showVal val="0"/>
          <c:showCatName val="0"/>
          <c:showSerName val="0"/>
          <c:showPercent val="0"/>
          <c:showBubbleSize val="0"/>
        </c:dLbls>
        <c:smooth val="0"/>
        <c:axId val="759947391"/>
        <c:axId val="674881903"/>
      </c:lineChart>
      <c:catAx>
        <c:axId val="75994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74881903"/>
        <c:crosses val="autoZero"/>
        <c:auto val="1"/>
        <c:lblAlgn val="ctr"/>
        <c:lblOffset val="100"/>
        <c:noMultiLvlLbl val="0"/>
      </c:catAx>
      <c:valAx>
        <c:axId val="6748819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59947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Folketalsvekst etter type, 2005-2019</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0.21215427223300376"/>
          <c:y val="0.14363658707425114"/>
          <c:w val="0.77226184010128074"/>
          <c:h val="0.67667942689004712"/>
        </c:manualLayout>
      </c:layout>
      <c:barChart>
        <c:barDir val="col"/>
        <c:grouping val="clustered"/>
        <c:varyColors val="0"/>
        <c:ser>
          <c:idx val="0"/>
          <c:order val="0"/>
          <c:tx>
            <c:strRef>
              <c:f>Fodselsoverskudd4!$A$69</c:f>
              <c:strCache>
                <c:ptCount val="1"/>
                <c:pt idx="0">
                  <c:v>Fødselsoverskot</c:v>
                </c:pt>
              </c:strCache>
            </c:strRef>
          </c:tx>
          <c:spPr>
            <a:solidFill>
              <a:schemeClr val="accent1"/>
            </a:solidFill>
            <a:ln>
              <a:noFill/>
            </a:ln>
            <a:effectLst/>
          </c:spPr>
          <c:invertIfNegative val="0"/>
          <c:cat>
            <c:numRef>
              <c:f>Fodselsoverskudd4!$B$7:$P$7</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Fodselsoverskudd4!$B$69:$P$69</c:f>
              <c:numCache>
                <c:formatCode>0</c:formatCode>
                <c:ptCount val="15"/>
                <c:pt idx="0">
                  <c:v>16</c:v>
                </c:pt>
                <c:pt idx="1">
                  <c:v>46</c:v>
                </c:pt>
                <c:pt idx="2">
                  <c:v>7</c:v>
                </c:pt>
                <c:pt idx="3">
                  <c:v>11</c:v>
                </c:pt>
                <c:pt idx="4">
                  <c:v>44</c:v>
                </c:pt>
                <c:pt idx="5">
                  <c:v>42</c:v>
                </c:pt>
                <c:pt idx="6">
                  <c:v>21</c:v>
                </c:pt>
                <c:pt idx="7">
                  <c:v>7</c:v>
                </c:pt>
                <c:pt idx="8">
                  <c:v>12</c:v>
                </c:pt>
                <c:pt idx="9">
                  <c:v>17</c:v>
                </c:pt>
                <c:pt idx="10">
                  <c:v>25</c:v>
                </c:pt>
                <c:pt idx="11">
                  <c:v>11</c:v>
                </c:pt>
                <c:pt idx="12">
                  <c:v>-5</c:v>
                </c:pt>
                <c:pt idx="13">
                  <c:v>-4</c:v>
                </c:pt>
                <c:pt idx="14">
                  <c:v>-9</c:v>
                </c:pt>
              </c:numCache>
            </c:numRef>
          </c:val>
          <c:extLst>
            <c:ext xmlns:c16="http://schemas.microsoft.com/office/drawing/2014/chart" uri="{C3380CC4-5D6E-409C-BE32-E72D297353CC}">
              <c16:uniqueId val="{00000000-FA3B-4AA9-87CB-D5AD18ABFFD8}"/>
            </c:ext>
          </c:extLst>
        </c:ser>
        <c:ser>
          <c:idx val="1"/>
          <c:order val="1"/>
          <c:tx>
            <c:strRef>
              <c:f>Fodselsoverskudd4!$A$70</c:f>
              <c:strCache>
                <c:ptCount val="1"/>
                <c:pt idx="0">
                  <c:v>Nettoinnvandring</c:v>
                </c:pt>
              </c:strCache>
            </c:strRef>
          </c:tx>
          <c:spPr>
            <a:solidFill>
              <a:schemeClr val="accent2"/>
            </a:solidFill>
            <a:ln>
              <a:noFill/>
            </a:ln>
            <a:effectLst/>
          </c:spPr>
          <c:invertIfNegative val="0"/>
          <c:cat>
            <c:numRef>
              <c:f>Fodselsoverskudd4!$B$7:$P$7</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Fodselsoverskudd4!$B$70:$P$70</c:f>
              <c:numCache>
                <c:formatCode>0</c:formatCode>
                <c:ptCount val="15"/>
                <c:pt idx="0">
                  <c:v>11</c:v>
                </c:pt>
                <c:pt idx="1">
                  <c:v>39</c:v>
                </c:pt>
                <c:pt idx="2">
                  <c:v>74</c:v>
                </c:pt>
                <c:pt idx="3">
                  <c:v>98</c:v>
                </c:pt>
                <c:pt idx="4">
                  <c:v>50</c:v>
                </c:pt>
                <c:pt idx="5">
                  <c:v>36</c:v>
                </c:pt>
                <c:pt idx="6">
                  <c:v>39</c:v>
                </c:pt>
                <c:pt idx="7">
                  <c:v>89</c:v>
                </c:pt>
                <c:pt idx="8">
                  <c:v>66</c:v>
                </c:pt>
                <c:pt idx="9">
                  <c:v>31</c:v>
                </c:pt>
                <c:pt idx="10">
                  <c:v>23</c:v>
                </c:pt>
                <c:pt idx="11">
                  <c:v>13</c:v>
                </c:pt>
                <c:pt idx="12">
                  <c:v>15</c:v>
                </c:pt>
                <c:pt idx="13">
                  <c:v>26</c:v>
                </c:pt>
                <c:pt idx="14">
                  <c:v>15</c:v>
                </c:pt>
              </c:numCache>
            </c:numRef>
          </c:val>
          <c:extLst>
            <c:ext xmlns:c16="http://schemas.microsoft.com/office/drawing/2014/chart" uri="{C3380CC4-5D6E-409C-BE32-E72D297353CC}">
              <c16:uniqueId val="{00000001-FA3B-4AA9-87CB-D5AD18ABFFD8}"/>
            </c:ext>
          </c:extLst>
        </c:ser>
        <c:ser>
          <c:idx val="2"/>
          <c:order val="2"/>
          <c:tx>
            <c:strRef>
              <c:f>Fodselsoverskudd4!$A$71</c:f>
              <c:strCache>
                <c:ptCount val="1"/>
                <c:pt idx="0">
                  <c:v>Nettoinnflyttting, innanlands</c:v>
                </c:pt>
              </c:strCache>
            </c:strRef>
          </c:tx>
          <c:spPr>
            <a:solidFill>
              <a:schemeClr val="accent3"/>
            </a:solidFill>
            <a:ln>
              <a:noFill/>
            </a:ln>
            <a:effectLst/>
          </c:spPr>
          <c:invertIfNegative val="0"/>
          <c:cat>
            <c:numRef>
              <c:f>Fodselsoverskudd4!$B$7:$P$7</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Fodselsoverskudd4!$B$71:$P$71</c:f>
              <c:numCache>
                <c:formatCode>0</c:formatCode>
                <c:ptCount val="15"/>
                <c:pt idx="0">
                  <c:v>-52</c:v>
                </c:pt>
                <c:pt idx="1">
                  <c:v>-38</c:v>
                </c:pt>
                <c:pt idx="2">
                  <c:v>-58</c:v>
                </c:pt>
                <c:pt idx="3">
                  <c:v>-37</c:v>
                </c:pt>
                <c:pt idx="4">
                  <c:v>-70</c:v>
                </c:pt>
                <c:pt idx="5">
                  <c:v>-8</c:v>
                </c:pt>
                <c:pt idx="6">
                  <c:v>-59</c:v>
                </c:pt>
                <c:pt idx="7">
                  <c:v>-88</c:v>
                </c:pt>
                <c:pt idx="8">
                  <c:v>-21</c:v>
                </c:pt>
                <c:pt idx="9">
                  <c:v>-71</c:v>
                </c:pt>
                <c:pt idx="10">
                  <c:v>-80</c:v>
                </c:pt>
                <c:pt idx="11">
                  <c:v>-3</c:v>
                </c:pt>
                <c:pt idx="12">
                  <c:v>-10</c:v>
                </c:pt>
                <c:pt idx="13">
                  <c:v>-59</c:v>
                </c:pt>
                <c:pt idx="14">
                  <c:v>-40</c:v>
                </c:pt>
              </c:numCache>
            </c:numRef>
          </c:val>
          <c:extLst>
            <c:ext xmlns:c16="http://schemas.microsoft.com/office/drawing/2014/chart" uri="{C3380CC4-5D6E-409C-BE32-E72D297353CC}">
              <c16:uniqueId val="{00000002-FA3B-4AA9-87CB-D5AD18ABFFD8}"/>
            </c:ext>
          </c:extLst>
        </c:ser>
        <c:dLbls>
          <c:showLegendKey val="0"/>
          <c:showVal val="0"/>
          <c:showCatName val="0"/>
          <c:showSerName val="0"/>
          <c:showPercent val="0"/>
          <c:showBubbleSize val="0"/>
        </c:dLbls>
        <c:gapWidth val="150"/>
        <c:axId val="1862261104"/>
        <c:axId val="1951610864"/>
      </c:barChart>
      <c:lineChart>
        <c:grouping val="stacked"/>
        <c:varyColors val="0"/>
        <c:ser>
          <c:idx val="3"/>
          <c:order val="3"/>
          <c:tx>
            <c:strRef>
              <c:f>Fodselsoverskudd4!$A$72</c:f>
              <c:strCache>
                <c:ptCount val="1"/>
                <c:pt idx="0">
                  <c:v>Folkevekst</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Fodselsoverskudd4!$B$7:$P$7</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Fodselsoverskudd4!$B$72:$P$72</c:f>
              <c:numCache>
                <c:formatCode>0</c:formatCode>
                <c:ptCount val="15"/>
                <c:pt idx="0">
                  <c:v>-25</c:v>
                </c:pt>
                <c:pt idx="1">
                  <c:v>46</c:v>
                </c:pt>
                <c:pt idx="2">
                  <c:v>24</c:v>
                </c:pt>
                <c:pt idx="3">
                  <c:v>74</c:v>
                </c:pt>
                <c:pt idx="4">
                  <c:v>24</c:v>
                </c:pt>
                <c:pt idx="5">
                  <c:v>73</c:v>
                </c:pt>
                <c:pt idx="6">
                  <c:v>2</c:v>
                </c:pt>
                <c:pt idx="7">
                  <c:v>9</c:v>
                </c:pt>
                <c:pt idx="8">
                  <c:v>57</c:v>
                </c:pt>
                <c:pt idx="9">
                  <c:v>-23</c:v>
                </c:pt>
                <c:pt idx="10">
                  <c:v>-32</c:v>
                </c:pt>
                <c:pt idx="11">
                  <c:v>20</c:v>
                </c:pt>
                <c:pt idx="12">
                  <c:v>0</c:v>
                </c:pt>
                <c:pt idx="13">
                  <c:v>-38</c:v>
                </c:pt>
                <c:pt idx="14">
                  <c:v>-32</c:v>
                </c:pt>
              </c:numCache>
            </c:numRef>
          </c:val>
          <c:smooth val="0"/>
          <c:extLst>
            <c:ext xmlns:c16="http://schemas.microsoft.com/office/drawing/2014/chart" uri="{C3380CC4-5D6E-409C-BE32-E72D297353CC}">
              <c16:uniqueId val="{00000003-FA3B-4AA9-87CB-D5AD18ABFFD8}"/>
            </c:ext>
          </c:extLst>
        </c:ser>
        <c:dLbls>
          <c:showLegendKey val="0"/>
          <c:showVal val="0"/>
          <c:showCatName val="0"/>
          <c:showSerName val="0"/>
          <c:showPercent val="0"/>
          <c:showBubbleSize val="0"/>
        </c:dLbls>
        <c:marker val="1"/>
        <c:smooth val="0"/>
        <c:axId val="1862261104"/>
        <c:axId val="1951610864"/>
      </c:lineChart>
      <c:catAx>
        <c:axId val="186226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951610864"/>
        <c:crosses val="autoZero"/>
        <c:auto val="1"/>
        <c:lblAlgn val="ctr"/>
        <c:lblOffset val="100"/>
        <c:noMultiLvlLbl val="0"/>
      </c:catAx>
      <c:valAx>
        <c:axId val="1951610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Tal personar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8622611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nb-NO"/>
          </a:p>
        </c:txPr>
      </c:dTable>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dirty="0"/>
              <a:t>Utdanningsnivået</a:t>
            </a:r>
            <a:r>
              <a:rPr lang="nb-NO" baseline="0" dirty="0"/>
              <a:t> i befolkninga*, etter kjønn, 2001 og 2019</a:t>
            </a:r>
            <a:endParaRPr lang="nb-NO"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PersonerProsent!$E$5</c:f>
              <c:strCache>
                <c:ptCount val="1"/>
                <c:pt idx="0">
                  <c:v>Menn 2001</c:v>
                </c:pt>
              </c:strCache>
            </c:strRef>
          </c:tx>
          <c:spPr>
            <a:solidFill>
              <a:schemeClr val="accent1"/>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1-C83D-44A5-A572-BC55DEC4B798}"/>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3-C83D-44A5-A572-BC55DEC4B798}"/>
              </c:ext>
            </c:extLst>
          </c:dPt>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5-C83D-44A5-A572-BC55DEC4B798}"/>
              </c:ext>
            </c:extLst>
          </c:dPt>
          <c:cat>
            <c:strRef>
              <c:f>PersonerProsent!$D$62:$D$65</c:f>
              <c:strCache>
                <c:ptCount val="4"/>
                <c:pt idx="0">
                  <c:v>Grunnskolenivå</c:v>
                </c:pt>
                <c:pt idx="1">
                  <c:v>Videregående skolenivå</c:v>
                </c:pt>
                <c:pt idx="2">
                  <c:v>Universitets- og høgskolenivå, kort</c:v>
                </c:pt>
                <c:pt idx="3">
                  <c:v>Universitets- og høgskolenivå, lang</c:v>
                </c:pt>
              </c:strCache>
            </c:strRef>
          </c:cat>
          <c:val>
            <c:numRef>
              <c:f>PersonerProsent!$E$62:$E$65</c:f>
              <c:numCache>
                <c:formatCode>0.0</c:formatCode>
                <c:ptCount val="4"/>
                <c:pt idx="0">
                  <c:v>38.6</c:v>
                </c:pt>
                <c:pt idx="1">
                  <c:v>46.2</c:v>
                </c:pt>
                <c:pt idx="2">
                  <c:v>13.1</c:v>
                </c:pt>
                <c:pt idx="3">
                  <c:v>2.1</c:v>
                </c:pt>
              </c:numCache>
            </c:numRef>
          </c:val>
          <c:extLst>
            <c:ext xmlns:c16="http://schemas.microsoft.com/office/drawing/2014/chart" uri="{C3380CC4-5D6E-409C-BE32-E72D297353CC}">
              <c16:uniqueId val="{00000006-C83D-44A5-A572-BC55DEC4B798}"/>
            </c:ext>
          </c:extLst>
        </c:ser>
        <c:ser>
          <c:idx val="1"/>
          <c:order val="1"/>
          <c:tx>
            <c:strRef>
              <c:f>PersonerProsent!$F$5</c:f>
              <c:strCache>
                <c:ptCount val="1"/>
                <c:pt idx="0">
                  <c:v>Kvinner 2001</c:v>
                </c:pt>
              </c:strCache>
            </c:strRef>
          </c:tx>
          <c:spPr>
            <a:solidFill>
              <a:schemeClr val="accent5">
                <a:lumMod val="40000"/>
                <a:lumOff val="60000"/>
              </a:schemeClr>
            </a:solidFill>
            <a:ln>
              <a:noFill/>
            </a:ln>
            <a:effectLst/>
          </c:spPr>
          <c:invertIfNegative val="0"/>
          <c:cat>
            <c:strRef>
              <c:f>PersonerProsent!$D$62:$D$65</c:f>
              <c:strCache>
                <c:ptCount val="4"/>
                <c:pt idx="0">
                  <c:v>Grunnskolenivå</c:v>
                </c:pt>
                <c:pt idx="1">
                  <c:v>Videregående skolenivå</c:v>
                </c:pt>
                <c:pt idx="2">
                  <c:v>Universitets- og høgskolenivå, kort</c:v>
                </c:pt>
                <c:pt idx="3">
                  <c:v>Universitets- og høgskolenivå, lang</c:v>
                </c:pt>
              </c:strCache>
            </c:strRef>
          </c:cat>
          <c:val>
            <c:numRef>
              <c:f>PersonerProsent!$F$62:$F$65</c:f>
              <c:numCache>
                <c:formatCode>0.0</c:formatCode>
                <c:ptCount val="4"/>
                <c:pt idx="0">
                  <c:v>39.4</c:v>
                </c:pt>
                <c:pt idx="1">
                  <c:v>44.8</c:v>
                </c:pt>
                <c:pt idx="2">
                  <c:v>15</c:v>
                </c:pt>
                <c:pt idx="3">
                  <c:v>0.9</c:v>
                </c:pt>
              </c:numCache>
            </c:numRef>
          </c:val>
          <c:extLst>
            <c:ext xmlns:c16="http://schemas.microsoft.com/office/drawing/2014/chart" uri="{C3380CC4-5D6E-409C-BE32-E72D297353CC}">
              <c16:uniqueId val="{00000007-C83D-44A5-A572-BC55DEC4B798}"/>
            </c:ext>
          </c:extLst>
        </c:ser>
        <c:ser>
          <c:idx val="2"/>
          <c:order val="2"/>
          <c:tx>
            <c:strRef>
              <c:f>PersonerProsent!$G$5</c:f>
              <c:strCache>
                <c:ptCount val="1"/>
                <c:pt idx="0">
                  <c:v>Menn 2019</c:v>
                </c:pt>
              </c:strCache>
            </c:strRef>
          </c:tx>
          <c:spPr>
            <a:solidFill>
              <a:schemeClr val="accent6"/>
            </a:solidFill>
            <a:ln>
              <a:noFill/>
            </a:ln>
            <a:effectLst/>
          </c:spPr>
          <c:invertIfNegative val="0"/>
          <c:cat>
            <c:strRef>
              <c:f>PersonerProsent!$D$62:$D$65</c:f>
              <c:strCache>
                <c:ptCount val="4"/>
                <c:pt idx="0">
                  <c:v>Grunnskolenivå</c:v>
                </c:pt>
                <c:pt idx="1">
                  <c:v>Videregående skolenivå</c:v>
                </c:pt>
                <c:pt idx="2">
                  <c:v>Universitets- og høgskolenivå, kort</c:v>
                </c:pt>
                <c:pt idx="3">
                  <c:v>Universitets- og høgskolenivå, lang</c:v>
                </c:pt>
              </c:strCache>
            </c:strRef>
          </c:cat>
          <c:val>
            <c:numRef>
              <c:f>PersonerProsent!$G$62:$G$65</c:f>
              <c:numCache>
                <c:formatCode>0.0</c:formatCode>
                <c:ptCount val="4"/>
                <c:pt idx="0">
                  <c:v>31.5</c:v>
                </c:pt>
                <c:pt idx="1">
                  <c:v>42.2</c:v>
                </c:pt>
                <c:pt idx="2">
                  <c:v>17.100000000000001</c:v>
                </c:pt>
                <c:pt idx="3">
                  <c:v>4.0999999999999996</c:v>
                </c:pt>
              </c:numCache>
            </c:numRef>
          </c:val>
          <c:extLst>
            <c:ext xmlns:c16="http://schemas.microsoft.com/office/drawing/2014/chart" uri="{C3380CC4-5D6E-409C-BE32-E72D297353CC}">
              <c16:uniqueId val="{00000008-C83D-44A5-A572-BC55DEC4B798}"/>
            </c:ext>
          </c:extLst>
        </c:ser>
        <c:ser>
          <c:idx val="3"/>
          <c:order val="3"/>
          <c:tx>
            <c:strRef>
              <c:f>PersonerProsent!$H$5</c:f>
              <c:strCache>
                <c:ptCount val="1"/>
                <c:pt idx="0">
                  <c:v>Kvinner 2019</c:v>
                </c:pt>
              </c:strCache>
            </c:strRef>
          </c:tx>
          <c:spPr>
            <a:solidFill>
              <a:schemeClr val="accent1"/>
            </a:solidFill>
            <a:ln>
              <a:noFill/>
            </a:ln>
            <a:effectLst/>
          </c:spPr>
          <c:invertIfNegative val="0"/>
          <c:cat>
            <c:strRef>
              <c:f>PersonerProsent!$D$62:$D$65</c:f>
              <c:strCache>
                <c:ptCount val="4"/>
                <c:pt idx="0">
                  <c:v>Grunnskolenivå</c:v>
                </c:pt>
                <c:pt idx="1">
                  <c:v>Videregående skolenivå</c:v>
                </c:pt>
                <c:pt idx="2">
                  <c:v>Universitets- og høgskolenivå, kort</c:v>
                </c:pt>
                <c:pt idx="3">
                  <c:v>Universitets- og høgskolenivå, lang</c:v>
                </c:pt>
              </c:strCache>
            </c:strRef>
          </c:cat>
          <c:val>
            <c:numRef>
              <c:f>PersonerProsent!$H$62:$H$65</c:f>
              <c:numCache>
                <c:formatCode>0.0</c:formatCode>
                <c:ptCount val="4"/>
                <c:pt idx="0">
                  <c:v>29.1</c:v>
                </c:pt>
                <c:pt idx="1">
                  <c:v>39.6</c:v>
                </c:pt>
                <c:pt idx="2">
                  <c:v>25.1</c:v>
                </c:pt>
                <c:pt idx="3">
                  <c:v>4</c:v>
                </c:pt>
              </c:numCache>
            </c:numRef>
          </c:val>
          <c:extLst>
            <c:ext xmlns:c16="http://schemas.microsoft.com/office/drawing/2014/chart" uri="{C3380CC4-5D6E-409C-BE32-E72D297353CC}">
              <c16:uniqueId val="{00000009-C83D-44A5-A572-BC55DEC4B798}"/>
            </c:ext>
          </c:extLst>
        </c:ser>
        <c:dLbls>
          <c:showLegendKey val="0"/>
          <c:showVal val="0"/>
          <c:showCatName val="0"/>
          <c:showSerName val="0"/>
          <c:showPercent val="0"/>
          <c:showBubbleSize val="0"/>
        </c:dLbls>
        <c:gapWidth val="262"/>
        <c:overlap val="-28"/>
        <c:axId val="911560735"/>
        <c:axId val="113504991"/>
      </c:barChart>
      <c:catAx>
        <c:axId val="91156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3504991"/>
        <c:crosses val="autoZero"/>
        <c:auto val="1"/>
        <c:lblAlgn val="ctr"/>
        <c:lblOffset val="100"/>
        <c:noMultiLvlLbl val="0"/>
      </c:catAx>
      <c:valAx>
        <c:axId val="113504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Prosent</a:t>
                </a:r>
              </a:p>
            </c:rich>
          </c:tx>
          <c:layout>
            <c:manualLayout>
              <c:xMode val="edge"/>
              <c:yMode val="edge"/>
              <c:x val="2.832574607991907E-2"/>
              <c:y val="0.4086937611837225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91156073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b-NO"/>
          </a:p>
        </c:txPr>
      </c:dTable>
      <c:spPr>
        <a:noFill/>
        <a:ln>
          <a:noFill/>
        </a:ln>
        <a:effectLst/>
      </c:spPr>
    </c:plotArea>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2400"/>
              <a:t>Bustader etter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Boliger!$B$25</c:f>
              <c:strCache>
                <c:ptCount val="1"/>
                <c:pt idx="0">
                  <c:v>2013</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Boliger!$C$4:$H$4</c:f>
              <c:strCache>
                <c:ptCount val="6"/>
                <c:pt idx="0">
                  <c:v>Einebustad</c:v>
                </c:pt>
                <c:pt idx="1">
                  <c:v>Tomannsbustad</c:v>
                </c:pt>
                <c:pt idx="2">
                  <c:v>Rekkehus, kjedehus og andre småhus</c:v>
                </c:pt>
                <c:pt idx="3">
                  <c:v>Bustadblokk</c:v>
                </c:pt>
                <c:pt idx="4">
                  <c:v>Bygning for bufellesskap</c:v>
                </c:pt>
                <c:pt idx="5">
                  <c:v>Andre bygningstypar</c:v>
                </c:pt>
              </c:strCache>
            </c:strRef>
          </c:cat>
          <c:val>
            <c:numRef>
              <c:f>Boliger!$C$25:$H$25</c:f>
              <c:numCache>
                <c:formatCode>0</c:formatCode>
                <c:ptCount val="6"/>
                <c:pt idx="0">
                  <c:v>2627</c:v>
                </c:pt>
                <c:pt idx="1">
                  <c:v>335</c:v>
                </c:pt>
                <c:pt idx="2">
                  <c:v>371</c:v>
                </c:pt>
                <c:pt idx="3">
                  <c:v>123</c:v>
                </c:pt>
                <c:pt idx="4">
                  <c:v>34</c:v>
                </c:pt>
                <c:pt idx="5">
                  <c:v>183</c:v>
                </c:pt>
              </c:numCache>
            </c:numRef>
          </c:val>
          <c:extLst>
            <c:ext xmlns:c16="http://schemas.microsoft.com/office/drawing/2014/chart" uri="{C3380CC4-5D6E-409C-BE32-E72D297353CC}">
              <c16:uniqueId val="{00000000-2B9D-47E9-8292-2F8471A0EEF6}"/>
            </c:ext>
          </c:extLst>
        </c:ser>
        <c:ser>
          <c:idx val="1"/>
          <c:order val="1"/>
          <c:tx>
            <c:strRef>
              <c:f>Boliger!$B$26</c:f>
              <c:strCache>
                <c:ptCount val="1"/>
                <c:pt idx="0">
                  <c:v>2020</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Boliger!$C$4:$H$4</c:f>
              <c:strCache>
                <c:ptCount val="6"/>
                <c:pt idx="0">
                  <c:v>Einebustad</c:v>
                </c:pt>
                <c:pt idx="1">
                  <c:v>Tomannsbustad</c:v>
                </c:pt>
                <c:pt idx="2">
                  <c:v>Rekkehus, kjedehus og andre småhus</c:v>
                </c:pt>
                <c:pt idx="3">
                  <c:v>Bustadblokk</c:v>
                </c:pt>
                <c:pt idx="4">
                  <c:v>Bygning for bufellesskap</c:v>
                </c:pt>
                <c:pt idx="5">
                  <c:v>Andre bygningstypar</c:v>
                </c:pt>
              </c:strCache>
            </c:strRef>
          </c:cat>
          <c:val>
            <c:numRef>
              <c:f>Boliger!$C$26:$H$26</c:f>
              <c:numCache>
                <c:formatCode>0</c:formatCode>
                <c:ptCount val="6"/>
                <c:pt idx="0">
                  <c:v>2659</c:v>
                </c:pt>
                <c:pt idx="1">
                  <c:v>334</c:v>
                </c:pt>
                <c:pt idx="2">
                  <c:v>398</c:v>
                </c:pt>
                <c:pt idx="3">
                  <c:v>136</c:v>
                </c:pt>
                <c:pt idx="4">
                  <c:v>34</c:v>
                </c:pt>
                <c:pt idx="5">
                  <c:v>152</c:v>
                </c:pt>
              </c:numCache>
            </c:numRef>
          </c:val>
          <c:extLst>
            <c:ext xmlns:c16="http://schemas.microsoft.com/office/drawing/2014/chart" uri="{C3380CC4-5D6E-409C-BE32-E72D297353CC}">
              <c16:uniqueId val="{00000001-2B9D-47E9-8292-2F8471A0EEF6}"/>
            </c:ext>
          </c:extLst>
        </c:ser>
        <c:dLbls>
          <c:showLegendKey val="0"/>
          <c:showVal val="0"/>
          <c:showCatName val="0"/>
          <c:showSerName val="0"/>
          <c:showPercent val="0"/>
          <c:showBubbleSize val="0"/>
        </c:dLbls>
        <c:gapWidth val="219"/>
        <c:overlap val="-27"/>
        <c:axId val="1800824079"/>
        <c:axId val="1960383487"/>
      </c:barChart>
      <c:catAx>
        <c:axId val="180082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960383487"/>
        <c:crosses val="autoZero"/>
        <c:auto val="1"/>
        <c:lblAlgn val="ctr"/>
        <c:lblOffset val="100"/>
        <c:noMultiLvlLbl val="0"/>
      </c:catAx>
      <c:valAx>
        <c:axId val="19603834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Tal bustader</a:t>
                </a:r>
              </a:p>
            </c:rich>
          </c:tx>
          <c:layout>
            <c:manualLayout>
              <c:xMode val="edge"/>
              <c:yMode val="edge"/>
              <c:x val="0"/>
              <c:y val="0.3634972608142801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800824079"/>
        <c:crosses val="autoZero"/>
        <c:crossBetween val="between"/>
      </c:valAx>
      <c:spPr>
        <a:noFill/>
        <a:ln>
          <a:noFill/>
        </a:ln>
        <a:effectLst/>
      </c:spPr>
    </c:plotArea>
    <c:legend>
      <c:legendPos val="b"/>
      <c:layout>
        <c:manualLayout>
          <c:xMode val="edge"/>
          <c:yMode val="edge"/>
          <c:x val="0.44060284922430393"/>
          <c:y val="0.94566470735522212"/>
          <c:w val="0.11879419763337098"/>
          <c:h val="4.950624933339239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b-NO"/>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Igangsette og fullførte bustader</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Igangsatte!$A$4:$B$4</c:f>
              <c:strCache>
                <c:ptCount val="2"/>
                <c:pt idx="1">
                  <c:v> Igangsette bustader</c:v>
                </c:pt>
              </c:strCache>
            </c:strRef>
          </c:tx>
          <c:spPr>
            <a:ln w="28575" cap="rnd">
              <a:solidFill>
                <a:schemeClr val="accent1"/>
              </a:solidFill>
              <a:round/>
            </a:ln>
            <a:effectLst/>
          </c:spPr>
          <c:marker>
            <c:symbol val="none"/>
          </c:marker>
          <c:cat>
            <c:strRef>
              <c:f>Igangsatte!$C$3:$V$3</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Igangsatte!$C$4:$V$4</c:f>
              <c:numCache>
                <c:formatCode>0</c:formatCode>
                <c:ptCount val="20"/>
                <c:pt idx="0">
                  <c:v>58</c:v>
                </c:pt>
                <c:pt idx="1">
                  <c:v>30</c:v>
                </c:pt>
                <c:pt idx="2">
                  <c:v>69</c:v>
                </c:pt>
                <c:pt idx="3">
                  <c:v>20</c:v>
                </c:pt>
                <c:pt idx="4">
                  <c:v>29</c:v>
                </c:pt>
                <c:pt idx="5">
                  <c:v>43</c:v>
                </c:pt>
                <c:pt idx="6">
                  <c:v>21</c:v>
                </c:pt>
                <c:pt idx="7">
                  <c:v>53</c:v>
                </c:pt>
                <c:pt idx="8">
                  <c:v>3</c:v>
                </c:pt>
                <c:pt idx="9">
                  <c:v>50</c:v>
                </c:pt>
                <c:pt idx="10">
                  <c:v>9</c:v>
                </c:pt>
                <c:pt idx="11">
                  <c:v>8</c:v>
                </c:pt>
                <c:pt idx="12">
                  <c:v>9</c:v>
                </c:pt>
                <c:pt idx="13">
                  <c:v>24</c:v>
                </c:pt>
                <c:pt idx="14">
                  <c:v>17</c:v>
                </c:pt>
                <c:pt idx="15">
                  <c:v>13</c:v>
                </c:pt>
                <c:pt idx="16">
                  <c:v>16</c:v>
                </c:pt>
                <c:pt idx="17">
                  <c:v>23</c:v>
                </c:pt>
                <c:pt idx="18">
                  <c:v>15</c:v>
                </c:pt>
                <c:pt idx="19">
                  <c:v>9</c:v>
                </c:pt>
              </c:numCache>
            </c:numRef>
          </c:val>
          <c:smooth val="0"/>
          <c:extLst>
            <c:ext xmlns:c16="http://schemas.microsoft.com/office/drawing/2014/chart" uri="{C3380CC4-5D6E-409C-BE32-E72D297353CC}">
              <c16:uniqueId val="{00000000-D621-49DE-B1AB-F09EC82E5A49}"/>
            </c:ext>
          </c:extLst>
        </c:ser>
        <c:ser>
          <c:idx val="1"/>
          <c:order val="1"/>
          <c:tx>
            <c:strRef>
              <c:f>Igangsatte!$A$5:$B$5</c:f>
              <c:strCache>
                <c:ptCount val="2"/>
                <c:pt idx="1">
                  <c:v> Fullførte bustader</c:v>
                </c:pt>
              </c:strCache>
            </c:strRef>
          </c:tx>
          <c:spPr>
            <a:ln w="28575" cap="rnd">
              <a:solidFill>
                <a:schemeClr val="accent6"/>
              </a:solidFill>
              <a:round/>
            </a:ln>
            <a:effectLst/>
          </c:spPr>
          <c:marker>
            <c:symbol val="none"/>
          </c:marker>
          <c:cat>
            <c:strRef>
              <c:f>Igangsatte!$C$3:$V$3</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Igangsatte!$C$5:$V$5</c:f>
              <c:numCache>
                <c:formatCode>0</c:formatCode>
                <c:ptCount val="20"/>
                <c:pt idx="0">
                  <c:v>45</c:v>
                </c:pt>
                <c:pt idx="1">
                  <c:v>60</c:v>
                </c:pt>
                <c:pt idx="2">
                  <c:v>43</c:v>
                </c:pt>
                <c:pt idx="3">
                  <c:v>37</c:v>
                </c:pt>
                <c:pt idx="4">
                  <c:v>26</c:v>
                </c:pt>
                <c:pt idx="5">
                  <c:v>54</c:v>
                </c:pt>
                <c:pt idx="6">
                  <c:v>14</c:v>
                </c:pt>
                <c:pt idx="7">
                  <c:v>43</c:v>
                </c:pt>
                <c:pt idx="8">
                  <c:v>10</c:v>
                </c:pt>
                <c:pt idx="9">
                  <c:v>19</c:v>
                </c:pt>
                <c:pt idx="10">
                  <c:v>19</c:v>
                </c:pt>
                <c:pt idx="11">
                  <c:v>25</c:v>
                </c:pt>
                <c:pt idx="12">
                  <c:v>34</c:v>
                </c:pt>
                <c:pt idx="13">
                  <c:v>15</c:v>
                </c:pt>
                <c:pt idx="14">
                  <c:v>16</c:v>
                </c:pt>
                <c:pt idx="15">
                  <c:v>12</c:v>
                </c:pt>
                <c:pt idx="16">
                  <c:v>13</c:v>
                </c:pt>
                <c:pt idx="17">
                  <c:v>17</c:v>
                </c:pt>
                <c:pt idx="18">
                  <c:v>17</c:v>
                </c:pt>
                <c:pt idx="19">
                  <c:v>14</c:v>
                </c:pt>
              </c:numCache>
            </c:numRef>
          </c:val>
          <c:smooth val="0"/>
          <c:extLst>
            <c:ext xmlns:c16="http://schemas.microsoft.com/office/drawing/2014/chart" uri="{C3380CC4-5D6E-409C-BE32-E72D297353CC}">
              <c16:uniqueId val="{00000001-D621-49DE-B1AB-F09EC82E5A49}"/>
            </c:ext>
          </c:extLst>
        </c:ser>
        <c:dLbls>
          <c:showLegendKey val="0"/>
          <c:showVal val="0"/>
          <c:showCatName val="0"/>
          <c:showSerName val="0"/>
          <c:showPercent val="0"/>
          <c:showBubbleSize val="0"/>
        </c:dLbls>
        <c:smooth val="0"/>
        <c:axId val="1630768783"/>
        <c:axId val="737924991"/>
      </c:lineChart>
      <c:catAx>
        <c:axId val="1630768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737924991"/>
        <c:crosses val="autoZero"/>
        <c:auto val="1"/>
        <c:lblAlgn val="ctr"/>
        <c:lblOffset val="100"/>
        <c:noMultiLvlLbl val="0"/>
      </c:catAx>
      <c:valAx>
        <c:axId val="737924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Tal bustader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63076878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nb-N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b-NO"/>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Tal oppstartsvarsla for</a:t>
            </a:r>
            <a:r>
              <a:rPr lang="nb-NO" sz="2400" baseline="0"/>
              <a:t> plansaker og dispensasjonar frå kommuneplan og §1-8 i plan- og bygningslova i 2019</a:t>
            </a:r>
            <a:endParaRPr lang="nb-NO"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'Ark1'!$D$3</c:f>
              <c:strCache>
                <c:ptCount val="1"/>
                <c:pt idx="0">
                  <c:v>Oppstart</c:v>
                </c:pt>
              </c:strCache>
            </c:strRef>
          </c:tx>
          <c:spPr>
            <a:solidFill>
              <a:schemeClr val="accent1"/>
            </a:solidFill>
            <a:ln>
              <a:noFill/>
            </a:ln>
            <a:effectLst/>
          </c:spPr>
          <c:invertIfNegative val="0"/>
          <c:cat>
            <c:strRef>
              <c:f>'Ark1'!$C$4:$C$38</c:f>
              <c:strCache>
                <c:ptCount val="35"/>
                <c:pt idx="0">
                  <c:v>Aukra</c:v>
                </c:pt>
                <c:pt idx="1">
                  <c:v>Aure</c:v>
                </c:pt>
                <c:pt idx="2">
                  <c:v>Averøy</c:v>
                </c:pt>
                <c:pt idx="3">
                  <c:v>Eide</c:v>
                </c:pt>
                <c:pt idx="4">
                  <c:v>Fræna</c:v>
                </c:pt>
                <c:pt idx="5">
                  <c:v>Giske</c:v>
                </c:pt>
                <c:pt idx="6">
                  <c:v>Gjemnes</c:v>
                </c:pt>
                <c:pt idx="7">
                  <c:v>Halsa</c:v>
                </c:pt>
                <c:pt idx="8">
                  <c:v>Haram</c:v>
                </c:pt>
                <c:pt idx="9">
                  <c:v>Hareid</c:v>
                </c:pt>
                <c:pt idx="10">
                  <c:v>Herøy</c:v>
                </c:pt>
                <c:pt idx="11">
                  <c:v>Krsund</c:v>
                </c:pt>
                <c:pt idx="12">
                  <c:v>Midsund</c:v>
                </c:pt>
                <c:pt idx="13">
                  <c:v>Molde</c:v>
                </c:pt>
                <c:pt idx="14">
                  <c:v>Nesset</c:v>
                </c:pt>
                <c:pt idx="15">
                  <c:v>Norddal</c:v>
                </c:pt>
                <c:pt idx="16">
                  <c:v>Rauma</c:v>
                </c:pt>
                <c:pt idx="17">
                  <c:v>Sande</c:v>
                </c:pt>
                <c:pt idx="18">
                  <c:v>Sandøy</c:v>
                </c:pt>
                <c:pt idx="19">
                  <c:v>Skodje</c:v>
                </c:pt>
                <c:pt idx="20">
                  <c:v>Smøla</c:v>
                </c:pt>
                <c:pt idx="21">
                  <c:v>Stordal</c:v>
                </c:pt>
                <c:pt idx="22">
                  <c:v>Stranda</c:v>
                </c:pt>
                <c:pt idx="23">
                  <c:v>Sula</c:v>
                </c:pt>
                <c:pt idx="24">
                  <c:v>Sunndal</c:v>
                </c:pt>
                <c:pt idx="25">
                  <c:v>Surnadal</c:v>
                </c:pt>
                <c:pt idx="26">
                  <c:v>Sykkylven</c:v>
                </c:pt>
                <c:pt idx="27">
                  <c:v>Tingvoll</c:v>
                </c:pt>
                <c:pt idx="28">
                  <c:v>Ulstein</c:v>
                </c:pt>
                <c:pt idx="29">
                  <c:v>Vanylven</c:v>
                </c:pt>
                <c:pt idx="30">
                  <c:v>Vestnes</c:v>
                </c:pt>
                <c:pt idx="31">
                  <c:v>Volda</c:v>
                </c:pt>
                <c:pt idx="32">
                  <c:v>Ørskog</c:v>
                </c:pt>
                <c:pt idx="33">
                  <c:v>Ørsta</c:v>
                </c:pt>
                <c:pt idx="34">
                  <c:v>Ålesund</c:v>
                </c:pt>
              </c:strCache>
            </c:strRef>
          </c:cat>
          <c:val>
            <c:numRef>
              <c:f>'Ark1'!$D$4:$D$38</c:f>
              <c:numCache>
                <c:formatCode>General</c:formatCode>
                <c:ptCount val="35"/>
                <c:pt idx="0">
                  <c:v>6</c:v>
                </c:pt>
                <c:pt idx="1">
                  <c:v>7</c:v>
                </c:pt>
                <c:pt idx="2">
                  <c:v>5</c:v>
                </c:pt>
                <c:pt idx="3">
                  <c:v>0</c:v>
                </c:pt>
                <c:pt idx="4">
                  <c:v>3</c:v>
                </c:pt>
                <c:pt idx="5">
                  <c:v>9</c:v>
                </c:pt>
                <c:pt idx="6">
                  <c:v>2</c:v>
                </c:pt>
                <c:pt idx="7">
                  <c:v>2</c:v>
                </c:pt>
                <c:pt idx="8">
                  <c:v>8</c:v>
                </c:pt>
                <c:pt idx="9">
                  <c:v>5</c:v>
                </c:pt>
                <c:pt idx="10">
                  <c:v>3</c:v>
                </c:pt>
                <c:pt idx="11">
                  <c:v>11</c:v>
                </c:pt>
                <c:pt idx="12">
                  <c:v>4</c:v>
                </c:pt>
                <c:pt idx="13">
                  <c:v>10</c:v>
                </c:pt>
                <c:pt idx="14">
                  <c:v>2</c:v>
                </c:pt>
                <c:pt idx="15">
                  <c:v>3</c:v>
                </c:pt>
                <c:pt idx="16">
                  <c:v>1</c:v>
                </c:pt>
                <c:pt idx="17">
                  <c:v>1</c:v>
                </c:pt>
                <c:pt idx="18">
                  <c:v>2</c:v>
                </c:pt>
                <c:pt idx="19">
                  <c:v>2</c:v>
                </c:pt>
                <c:pt idx="20">
                  <c:v>3</c:v>
                </c:pt>
                <c:pt idx="21">
                  <c:v>0</c:v>
                </c:pt>
                <c:pt idx="22">
                  <c:v>7</c:v>
                </c:pt>
                <c:pt idx="23">
                  <c:v>8</c:v>
                </c:pt>
                <c:pt idx="24">
                  <c:v>4</c:v>
                </c:pt>
                <c:pt idx="25">
                  <c:v>0</c:v>
                </c:pt>
                <c:pt idx="26">
                  <c:v>5</c:v>
                </c:pt>
                <c:pt idx="27">
                  <c:v>0</c:v>
                </c:pt>
                <c:pt idx="28">
                  <c:v>1</c:v>
                </c:pt>
                <c:pt idx="29">
                  <c:v>1</c:v>
                </c:pt>
                <c:pt idx="30">
                  <c:v>1</c:v>
                </c:pt>
                <c:pt idx="31">
                  <c:v>5</c:v>
                </c:pt>
                <c:pt idx="32">
                  <c:v>0</c:v>
                </c:pt>
                <c:pt idx="33">
                  <c:v>4</c:v>
                </c:pt>
                <c:pt idx="34">
                  <c:v>12</c:v>
                </c:pt>
              </c:numCache>
            </c:numRef>
          </c:val>
          <c:extLst>
            <c:ext xmlns:c16="http://schemas.microsoft.com/office/drawing/2014/chart" uri="{C3380CC4-5D6E-409C-BE32-E72D297353CC}">
              <c16:uniqueId val="{00000000-708C-4D89-9FF5-1F35689840D0}"/>
            </c:ext>
          </c:extLst>
        </c:ser>
        <c:ser>
          <c:idx val="1"/>
          <c:order val="1"/>
          <c:tx>
            <c:strRef>
              <c:f>'Ark1'!$E$3</c:f>
              <c:strCache>
                <c:ptCount val="1"/>
                <c:pt idx="0">
                  <c:v>Disp. frå kommuneplan</c:v>
                </c:pt>
              </c:strCache>
            </c:strRef>
          </c:tx>
          <c:spPr>
            <a:solidFill>
              <a:schemeClr val="accent2"/>
            </a:solidFill>
            <a:ln>
              <a:noFill/>
            </a:ln>
            <a:effectLst/>
          </c:spPr>
          <c:invertIfNegative val="0"/>
          <c:cat>
            <c:strRef>
              <c:f>'Ark1'!$C$4:$C$38</c:f>
              <c:strCache>
                <c:ptCount val="35"/>
                <c:pt idx="0">
                  <c:v>Aukra</c:v>
                </c:pt>
                <c:pt idx="1">
                  <c:v>Aure</c:v>
                </c:pt>
                <c:pt idx="2">
                  <c:v>Averøy</c:v>
                </c:pt>
                <c:pt idx="3">
                  <c:v>Eide</c:v>
                </c:pt>
                <c:pt idx="4">
                  <c:v>Fræna</c:v>
                </c:pt>
                <c:pt idx="5">
                  <c:v>Giske</c:v>
                </c:pt>
                <c:pt idx="6">
                  <c:v>Gjemnes</c:v>
                </c:pt>
                <c:pt idx="7">
                  <c:v>Halsa</c:v>
                </c:pt>
                <c:pt idx="8">
                  <c:v>Haram</c:v>
                </c:pt>
                <c:pt idx="9">
                  <c:v>Hareid</c:v>
                </c:pt>
                <c:pt idx="10">
                  <c:v>Herøy</c:v>
                </c:pt>
                <c:pt idx="11">
                  <c:v>Krsund</c:v>
                </c:pt>
                <c:pt idx="12">
                  <c:v>Midsund</c:v>
                </c:pt>
                <c:pt idx="13">
                  <c:v>Molde</c:v>
                </c:pt>
                <c:pt idx="14">
                  <c:v>Nesset</c:v>
                </c:pt>
                <c:pt idx="15">
                  <c:v>Norddal</c:v>
                </c:pt>
                <c:pt idx="16">
                  <c:v>Rauma</c:v>
                </c:pt>
                <c:pt idx="17">
                  <c:v>Sande</c:v>
                </c:pt>
                <c:pt idx="18">
                  <c:v>Sandøy</c:v>
                </c:pt>
                <c:pt idx="19">
                  <c:v>Skodje</c:v>
                </c:pt>
                <c:pt idx="20">
                  <c:v>Smøla</c:v>
                </c:pt>
                <c:pt idx="21">
                  <c:v>Stordal</c:v>
                </c:pt>
                <c:pt idx="22">
                  <c:v>Stranda</c:v>
                </c:pt>
                <c:pt idx="23">
                  <c:v>Sula</c:v>
                </c:pt>
                <c:pt idx="24">
                  <c:v>Sunndal</c:v>
                </c:pt>
                <c:pt idx="25">
                  <c:v>Surnadal</c:v>
                </c:pt>
                <c:pt idx="26">
                  <c:v>Sykkylven</c:v>
                </c:pt>
                <c:pt idx="27">
                  <c:v>Tingvoll</c:v>
                </c:pt>
                <c:pt idx="28">
                  <c:v>Ulstein</c:v>
                </c:pt>
                <c:pt idx="29">
                  <c:v>Vanylven</c:v>
                </c:pt>
                <c:pt idx="30">
                  <c:v>Vestnes</c:v>
                </c:pt>
                <c:pt idx="31">
                  <c:v>Volda</c:v>
                </c:pt>
                <c:pt idx="32">
                  <c:v>Ørskog</c:v>
                </c:pt>
                <c:pt idx="33">
                  <c:v>Ørsta</c:v>
                </c:pt>
                <c:pt idx="34">
                  <c:v>Ålesund</c:v>
                </c:pt>
              </c:strCache>
            </c:strRef>
          </c:cat>
          <c:val>
            <c:numRef>
              <c:f>'Ark1'!$E$4:$E$38</c:f>
              <c:numCache>
                <c:formatCode>General</c:formatCode>
                <c:ptCount val="35"/>
                <c:pt idx="0">
                  <c:v>6</c:v>
                </c:pt>
                <c:pt idx="1">
                  <c:v>49</c:v>
                </c:pt>
                <c:pt idx="2">
                  <c:v>32</c:v>
                </c:pt>
                <c:pt idx="3">
                  <c:v>15</c:v>
                </c:pt>
                <c:pt idx="4">
                  <c:v>19</c:v>
                </c:pt>
                <c:pt idx="5">
                  <c:v>8</c:v>
                </c:pt>
                <c:pt idx="6">
                  <c:v>17</c:v>
                </c:pt>
                <c:pt idx="7">
                  <c:v>11</c:v>
                </c:pt>
                <c:pt idx="8">
                  <c:v>41</c:v>
                </c:pt>
                <c:pt idx="9">
                  <c:v>12</c:v>
                </c:pt>
                <c:pt idx="10">
                  <c:v>18</c:v>
                </c:pt>
                <c:pt idx="11">
                  <c:v>27</c:v>
                </c:pt>
                <c:pt idx="12">
                  <c:v>5</c:v>
                </c:pt>
                <c:pt idx="13">
                  <c:v>26</c:v>
                </c:pt>
                <c:pt idx="14">
                  <c:v>18</c:v>
                </c:pt>
                <c:pt idx="15">
                  <c:v>0</c:v>
                </c:pt>
                <c:pt idx="16">
                  <c:v>31</c:v>
                </c:pt>
                <c:pt idx="17">
                  <c:v>2</c:v>
                </c:pt>
                <c:pt idx="18">
                  <c:v>10</c:v>
                </c:pt>
                <c:pt idx="19">
                  <c:v>44</c:v>
                </c:pt>
                <c:pt idx="20">
                  <c:v>33</c:v>
                </c:pt>
                <c:pt idx="21">
                  <c:v>1</c:v>
                </c:pt>
                <c:pt idx="22">
                  <c:v>10</c:v>
                </c:pt>
                <c:pt idx="23">
                  <c:v>6</c:v>
                </c:pt>
                <c:pt idx="24">
                  <c:v>12</c:v>
                </c:pt>
                <c:pt idx="25">
                  <c:v>13</c:v>
                </c:pt>
                <c:pt idx="26">
                  <c:v>14</c:v>
                </c:pt>
                <c:pt idx="27">
                  <c:v>7</c:v>
                </c:pt>
                <c:pt idx="28">
                  <c:v>4</c:v>
                </c:pt>
                <c:pt idx="29">
                  <c:v>2</c:v>
                </c:pt>
                <c:pt idx="30">
                  <c:v>13</c:v>
                </c:pt>
                <c:pt idx="31">
                  <c:v>13</c:v>
                </c:pt>
                <c:pt idx="32">
                  <c:v>6</c:v>
                </c:pt>
                <c:pt idx="33">
                  <c:v>23</c:v>
                </c:pt>
                <c:pt idx="34">
                  <c:v>13</c:v>
                </c:pt>
              </c:numCache>
            </c:numRef>
          </c:val>
          <c:extLst>
            <c:ext xmlns:c16="http://schemas.microsoft.com/office/drawing/2014/chart" uri="{C3380CC4-5D6E-409C-BE32-E72D297353CC}">
              <c16:uniqueId val="{00000001-708C-4D89-9FF5-1F35689840D0}"/>
            </c:ext>
          </c:extLst>
        </c:ser>
        <c:ser>
          <c:idx val="2"/>
          <c:order val="2"/>
          <c:tx>
            <c:strRef>
              <c:f>'Ark1'!$F$3</c:f>
              <c:strCache>
                <c:ptCount val="1"/>
                <c:pt idx="0">
                  <c:v>Disp. §1-8</c:v>
                </c:pt>
              </c:strCache>
            </c:strRef>
          </c:tx>
          <c:spPr>
            <a:solidFill>
              <a:schemeClr val="accent6"/>
            </a:solidFill>
            <a:ln>
              <a:noFill/>
            </a:ln>
            <a:effectLst/>
          </c:spPr>
          <c:invertIfNegative val="0"/>
          <c:cat>
            <c:strRef>
              <c:f>'Ark1'!$C$4:$C$38</c:f>
              <c:strCache>
                <c:ptCount val="35"/>
                <c:pt idx="0">
                  <c:v>Aukra</c:v>
                </c:pt>
                <c:pt idx="1">
                  <c:v>Aure</c:v>
                </c:pt>
                <c:pt idx="2">
                  <c:v>Averøy</c:v>
                </c:pt>
                <c:pt idx="3">
                  <c:v>Eide</c:v>
                </c:pt>
                <c:pt idx="4">
                  <c:v>Fræna</c:v>
                </c:pt>
                <c:pt idx="5">
                  <c:v>Giske</c:v>
                </c:pt>
                <c:pt idx="6">
                  <c:v>Gjemnes</c:v>
                </c:pt>
                <c:pt idx="7">
                  <c:v>Halsa</c:v>
                </c:pt>
                <c:pt idx="8">
                  <c:v>Haram</c:v>
                </c:pt>
                <c:pt idx="9">
                  <c:v>Hareid</c:v>
                </c:pt>
                <c:pt idx="10">
                  <c:v>Herøy</c:v>
                </c:pt>
                <c:pt idx="11">
                  <c:v>Krsund</c:v>
                </c:pt>
                <c:pt idx="12">
                  <c:v>Midsund</c:v>
                </c:pt>
                <c:pt idx="13">
                  <c:v>Molde</c:v>
                </c:pt>
                <c:pt idx="14">
                  <c:v>Nesset</c:v>
                </c:pt>
                <c:pt idx="15">
                  <c:v>Norddal</c:v>
                </c:pt>
                <c:pt idx="16">
                  <c:v>Rauma</c:v>
                </c:pt>
                <c:pt idx="17">
                  <c:v>Sande</c:v>
                </c:pt>
                <c:pt idx="18">
                  <c:v>Sandøy</c:v>
                </c:pt>
                <c:pt idx="19">
                  <c:v>Skodje</c:v>
                </c:pt>
                <c:pt idx="20">
                  <c:v>Smøla</c:v>
                </c:pt>
                <c:pt idx="21">
                  <c:v>Stordal</c:v>
                </c:pt>
                <c:pt idx="22">
                  <c:v>Stranda</c:v>
                </c:pt>
                <c:pt idx="23">
                  <c:v>Sula</c:v>
                </c:pt>
                <c:pt idx="24">
                  <c:v>Sunndal</c:v>
                </c:pt>
                <c:pt idx="25">
                  <c:v>Surnadal</c:v>
                </c:pt>
                <c:pt idx="26">
                  <c:v>Sykkylven</c:v>
                </c:pt>
                <c:pt idx="27">
                  <c:v>Tingvoll</c:v>
                </c:pt>
                <c:pt idx="28">
                  <c:v>Ulstein</c:v>
                </c:pt>
                <c:pt idx="29">
                  <c:v>Vanylven</c:v>
                </c:pt>
                <c:pt idx="30">
                  <c:v>Vestnes</c:v>
                </c:pt>
                <c:pt idx="31">
                  <c:v>Volda</c:v>
                </c:pt>
                <c:pt idx="32">
                  <c:v>Ørskog</c:v>
                </c:pt>
                <c:pt idx="33">
                  <c:v>Ørsta</c:v>
                </c:pt>
                <c:pt idx="34">
                  <c:v>Ålesund</c:v>
                </c:pt>
              </c:strCache>
            </c:strRef>
          </c:cat>
          <c:val>
            <c:numRef>
              <c:f>'Ark1'!$F$4:$F$38</c:f>
              <c:numCache>
                <c:formatCode>General</c:formatCode>
                <c:ptCount val="35"/>
                <c:pt idx="0">
                  <c:v>0</c:v>
                </c:pt>
                <c:pt idx="1">
                  <c:v>39</c:v>
                </c:pt>
                <c:pt idx="2">
                  <c:v>19</c:v>
                </c:pt>
                <c:pt idx="3">
                  <c:v>5</c:v>
                </c:pt>
                <c:pt idx="4">
                  <c:v>15</c:v>
                </c:pt>
                <c:pt idx="5">
                  <c:v>2</c:v>
                </c:pt>
                <c:pt idx="6">
                  <c:v>9</c:v>
                </c:pt>
                <c:pt idx="7">
                  <c:v>8</c:v>
                </c:pt>
                <c:pt idx="8">
                  <c:v>23</c:v>
                </c:pt>
                <c:pt idx="9">
                  <c:v>3</c:v>
                </c:pt>
                <c:pt idx="10">
                  <c:v>12</c:v>
                </c:pt>
                <c:pt idx="11">
                  <c:v>18</c:v>
                </c:pt>
                <c:pt idx="12">
                  <c:v>3</c:v>
                </c:pt>
                <c:pt idx="13">
                  <c:v>23</c:v>
                </c:pt>
                <c:pt idx="14">
                  <c:v>7</c:v>
                </c:pt>
                <c:pt idx="15">
                  <c:v>0</c:v>
                </c:pt>
                <c:pt idx="16">
                  <c:v>4</c:v>
                </c:pt>
                <c:pt idx="17">
                  <c:v>1</c:v>
                </c:pt>
                <c:pt idx="18">
                  <c:v>7</c:v>
                </c:pt>
                <c:pt idx="19">
                  <c:v>21</c:v>
                </c:pt>
                <c:pt idx="20">
                  <c:v>28</c:v>
                </c:pt>
                <c:pt idx="21">
                  <c:v>1</c:v>
                </c:pt>
                <c:pt idx="22">
                  <c:v>4</c:v>
                </c:pt>
                <c:pt idx="23">
                  <c:v>3</c:v>
                </c:pt>
                <c:pt idx="24">
                  <c:v>5</c:v>
                </c:pt>
                <c:pt idx="25">
                  <c:v>8</c:v>
                </c:pt>
                <c:pt idx="26">
                  <c:v>4</c:v>
                </c:pt>
                <c:pt idx="27">
                  <c:v>4</c:v>
                </c:pt>
                <c:pt idx="28">
                  <c:v>0</c:v>
                </c:pt>
                <c:pt idx="29">
                  <c:v>1</c:v>
                </c:pt>
                <c:pt idx="30">
                  <c:v>6</c:v>
                </c:pt>
                <c:pt idx="31">
                  <c:v>3</c:v>
                </c:pt>
                <c:pt idx="32">
                  <c:v>1</c:v>
                </c:pt>
                <c:pt idx="33">
                  <c:v>6</c:v>
                </c:pt>
                <c:pt idx="34">
                  <c:v>12</c:v>
                </c:pt>
              </c:numCache>
            </c:numRef>
          </c:val>
          <c:extLst>
            <c:ext xmlns:c16="http://schemas.microsoft.com/office/drawing/2014/chart" uri="{C3380CC4-5D6E-409C-BE32-E72D297353CC}">
              <c16:uniqueId val="{00000002-708C-4D89-9FF5-1F35689840D0}"/>
            </c:ext>
          </c:extLst>
        </c:ser>
        <c:dLbls>
          <c:showLegendKey val="0"/>
          <c:showVal val="0"/>
          <c:showCatName val="0"/>
          <c:showSerName val="0"/>
          <c:showPercent val="0"/>
          <c:showBubbleSize val="0"/>
        </c:dLbls>
        <c:gapWidth val="80"/>
        <c:overlap val="-27"/>
        <c:axId val="1575107520"/>
        <c:axId val="1043684976"/>
      </c:barChart>
      <c:catAx>
        <c:axId val="157510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043684976"/>
        <c:crosses val="autoZero"/>
        <c:auto val="1"/>
        <c:lblAlgn val="ctr"/>
        <c:lblOffset val="100"/>
        <c:noMultiLvlLbl val="0"/>
      </c:catAx>
      <c:valAx>
        <c:axId val="1043684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Tal saker</a:t>
                </a:r>
              </a:p>
            </c:rich>
          </c:tx>
          <c:layout>
            <c:manualLayout>
              <c:xMode val="edge"/>
              <c:yMode val="edge"/>
              <c:x val="4.4071930596078935E-3"/>
              <c:y val="0.4452234941617657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575107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b-N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Fødselsoverskot, frå 1960 til 2019.</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areaChart>
        <c:grouping val="standard"/>
        <c:varyColors val="0"/>
        <c:ser>
          <c:idx val="2"/>
          <c:order val="2"/>
          <c:tx>
            <c:strRef>
              <c:f>Levende!$D$36</c:f>
              <c:strCache>
                <c:ptCount val="1"/>
                <c:pt idx="0">
                  <c:v>Fødselsoverskot</c:v>
                </c:pt>
              </c:strCache>
            </c:strRef>
          </c:tx>
          <c:spPr>
            <a:solidFill>
              <a:schemeClr val="accent3"/>
            </a:solidFill>
            <a:ln>
              <a:noFill/>
            </a:ln>
            <a:effectLst/>
          </c:spPr>
          <c:cat>
            <c:strRef>
              <c:f>Levende!$E$3:$BL$3</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Levende!$E$36:$BL$36</c:f>
              <c:numCache>
                <c:formatCode>0</c:formatCode>
                <c:ptCount val="60"/>
                <c:pt idx="0">
                  <c:v>70</c:v>
                </c:pt>
                <c:pt idx="1">
                  <c:v>69</c:v>
                </c:pt>
                <c:pt idx="2">
                  <c:v>52</c:v>
                </c:pt>
                <c:pt idx="3">
                  <c:v>55</c:v>
                </c:pt>
                <c:pt idx="4">
                  <c:v>66</c:v>
                </c:pt>
                <c:pt idx="5">
                  <c:v>79</c:v>
                </c:pt>
                <c:pt idx="6">
                  <c:v>70</c:v>
                </c:pt>
                <c:pt idx="7">
                  <c:v>80</c:v>
                </c:pt>
                <c:pt idx="8">
                  <c:v>74</c:v>
                </c:pt>
                <c:pt idx="9">
                  <c:v>101</c:v>
                </c:pt>
                <c:pt idx="10">
                  <c:v>81</c:v>
                </c:pt>
                <c:pt idx="11">
                  <c:v>93</c:v>
                </c:pt>
                <c:pt idx="12">
                  <c:v>73</c:v>
                </c:pt>
                <c:pt idx="13">
                  <c:v>59</c:v>
                </c:pt>
                <c:pt idx="14">
                  <c:v>44</c:v>
                </c:pt>
                <c:pt idx="15">
                  <c:v>48</c:v>
                </c:pt>
                <c:pt idx="16">
                  <c:v>79</c:v>
                </c:pt>
                <c:pt idx="17">
                  <c:v>33</c:v>
                </c:pt>
                <c:pt idx="18">
                  <c:v>48</c:v>
                </c:pt>
                <c:pt idx="19">
                  <c:v>73</c:v>
                </c:pt>
                <c:pt idx="20">
                  <c:v>66</c:v>
                </c:pt>
                <c:pt idx="21">
                  <c:v>48</c:v>
                </c:pt>
                <c:pt idx="22">
                  <c:v>78</c:v>
                </c:pt>
                <c:pt idx="23">
                  <c:v>59</c:v>
                </c:pt>
                <c:pt idx="24">
                  <c:v>53</c:v>
                </c:pt>
                <c:pt idx="25">
                  <c:v>22</c:v>
                </c:pt>
                <c:pt idx="26">
                  <c:v>48</c:v>
                </c:pt>
                <c:pt idx="27">
                  <c:v>24</c:v>
                </c:pt>
                <c:pt idx="28">
                  <c:v>51</c:v>
                </c:pt>
                <c:pt idx="29">
                  <c:v>46</c:v>
                </c:pt>
                <c:pt idx="30">
                  <c:v>56</c:v>
                </c:pt>
                <c:pt idx="31">
                  <c:v>55</c:v>
                </c:pt>
                <c:pt idx="32">
                  <c:v>31</c:v>
                </c:pt>
                <c:pt idx="33">
                  <c:v>50</c:v>
                </c:pt>
                <c:pt idx="34">
                  <c:v>42</c:v>
                </c:pt>
                <c:pt idx="35">
                  <c:v>24</c:v>
                </c:pt>
                <c:pt idx="36">
                  <c:v>43</c:v>
                </c:pt>
                <c:pt idx="37">
                  <c:v>32</c:v>
                </c:pt>
                <c:pt idx="38">
                  <c:v>30</c:v>
                </c:pt>
                <c:pt idx="39">
                  <c:v>68</c:v>
                </c:pt>
                <c:pt idx="40">
                  <c:v>58</c:v>
                </c:pt>
                <c:pt idx="41">
                  <c:v>54</c:v>
                </c:pt>
                <c:pt idx="42">
                  <c:v>35</c:v>
                </c:pt>
                <c:pt idx="43">
                  <c:v>44</c:v>
                </c:pt>
                <c:pt idx="44">
                  <c:v>47</c:v>
                </c:pt>
                <c:pt idx="45">
                  <c:v>16</c:v>
                </c:pt>
                <c:pt idx="46">
                  <c:v>46</c:v>
                </c:pt>
                <c:pt idx="47">
                  <c:v>7</c:v>
                </c:pt>
                <c:pt idx="48">
                  <c:v>11</c:v>
                </c:pt>
                <c:pt idx="49">
                  <c:v>44</c:v>
                </c:pt>
                <c:pt idx="50">
                  <c:v>42</c:v>
                </c:pt>
                <c:pt idx="51">
                  <c:v>21</c:v>
                </c:pt>
                <c:pt idx="52">
                  <c:v>7</c:v>
                </c:pt>
                <c:pt idx="53">
                  <c:v>12</c:v>
                </c:pt>
                <c:pt idx="54">
                  <c:v>17</c:v>
                </c:pt>
                <c:pt idx="55">
                  <c:v>25</c:v>
                </c:pt>
                <c:pt idx="56">
                  <c:v>11</c:v>
                </c:pt>
                <c:pt idx="57">
                  <c:v>-5</c:v>
                </c:pt>
                <c:pt idx="58">
                  <c:v>-4</c:v>
                </c:pt>
                <c:pt idx="59">
                  <c:v>-9</c:v>
                </c:pt>
              </c:numCache>
            </c:numRef>
          </c:val>
          <c:extLst>
            <c:ext xmlns:c16="http://schemas.microsoft.com/office/drawing/2014/chart" uri="{C3380CC4-5D6E-409C-BE32-E72D297353CC}">
              <c16:uniqueId val="{00000000-74ED-40DD-96D1-B7B9D56E580C}"/>
            </c:ext>
          </c:extLst>
        </c:ser>
        <c:dLbls>
          <c:showLegendKey val="0"/>
          <c:showVal val="0"/>
          <c:showCatName val="0"/>
          <c:showSerName val="0"/>
          <c:showPercent val="0"/>
          <c:showBubbleSize val="0"/>
        </c:dLbls>
        <c:axId val="2084431648"/>
        <c:axId val="2082134160"/>
      </c:areaChart>
      <c:lineChart>
        <c:grouping val="standard"/>
        <c:varyColors val="0"/>
        <c:ser>
          <c:idx val="0"/>
          <c:order val="0"/>
          <c:tx>
            <c:strRef>
              <c:f>Levende!$D$34</c:f>
              <c:strCache>
                <c:ptCount val="1"/>
                <c:pt idx="0">
                  <c:v>Tal levandefødde</c:v>
                </c:pt>
              </c:strCache>
            </c:strRef>
          </c:tx>
          <c:spPr>
            <a:ln w="28575" cap="rnd">
              <a:solidFill>
                <a:schemeClr val="accent1"/>
              </a:solidFill>
              <a:round/>
            </a:ln>
            <a:effectLst/>
          </c:spPr>
          <c:marker>
            <c:symbol val="none"/>
          </c:marker>
          <c:cat>
            <c:strRef>
              <c:f>Levende!$E$3:$BL$3</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Levende!$E$34:$BL$34</c:f>
              <c:numCache>
                <c:formatCode>0</c:formatCode>
                <c:ptCount val="60"/>
                <c:pt idx="0">
                  <c:v>108</c:v>
                </c:pt>
                <c:pt idx="1">
                  <c:v>102</c:v>
                </c:pt>
                <c:pt idx="2">
                  <c:v>77</c:v>
                </c:pt>
                <c:pt idx="3">
                  <c:v>86</c:v>
                </c:pt>
                <c:pt idx="4">
                  <c:v>102</c:v>
                </c:pt>
                <c:pt idx="5">
                  <c:v>112</c:v>
                </c:pt>
                <c:pt idx="6">
                  <c:v>106</c:v>
                </c:pt>
                <c:pt idx="7">
                  <c:v>113</c:v>
                </c:pt>
                <c:pt idx="8">
                  <c:v>111</c:v>
                </c:pt>
                <c:pt idx="9">
                  <c:v>126</c:v>
                </c:pt>
                <c:pt idx="10">
                  <c:v>117</c:v>
                </c:pt>
                <c:pt idx="11">
                  <c:v>113</c:v>
                </c:pt>
                <c:pt idx="12">
                  <c:v>115</c:v>
                </c:pt>
                <c:pt idx="13">
                  <c:v>104</c:v>
                </c:pt>
                <c:pt idx="14">
                  <c:v>101</c:v>
                </c:pt>
                <c:pt idx="15">
                  <c:v>84</c:v>
                </c:pt>
                <c:pt idx="16">
                  <c:v>108</c:v>
                </c:pt>
                <c:pt idx="17">
                  <c:v>73</c:v>
                </c:pt>
                <c:pt idx="18">
                  <c:v>86</c:v>
                </c:pt>
                <c:pt idx="19">
                  <c:v>111</c:v>
                </c:pt>
                <c:pt idx="20">
                  <c:v>101</c:v>
                </c:pt>
                <c:pt idx="21">
                  <c:v>92</c:v>
                </c:pt>
                <c:pt idx="22">
                  <c:v>110</c:v>
                </c:pt>
                <c:pt idx="23">
                  <c:v>107</c:v>
                </c:pt>
                <c:pt idx="24">
                  <c:v>98</c:v>
                </c:pt>
                <c:pt idx="25">
                  <c:v>78</c:v>
                </c:pt>
                <c:pt idx="26">
                  <c:v>94</c:v>
                </c:pt>
                <c:pt idx="27">
                  <c:v>77</c:v>
                </c:pt>
                <c:pt idx="28">
                  <c:v>97</c:v>
                </c:pt>
                <c:pt idx="29">
                  <c:v>101</c:v>
                </c:pt>
                <c:pt idx="30">
                  <c:v>111</c:v>
                </c:pt>
                <c:pt idx="31">
                  <c:v>94</c:v>
                </c:pt>
                <c:pt idx="32">
                  <c:v>89</c:v>
                </c:pt>
                <c:pt idx="33">
                  <c:v>101</c:v>
                </c:pt>
                <c:pt idx="34">
                  <c:v>92</c:v>
                </c:pt>
                <c:pt idx="35">
                  <c:v>83</c:v>
                </c:pt>
                <c:pt idx="36">
                  <c:v>96</c:v>
                </c:pt>
                <c:pt idx="37">
                  <c:v>93</c:v>
                </c:pt>
                <c:pt idx="38">
                  <c:v>87</c:v>
                </c:pt>
                <c:pt idx="39">
                  <c:v>118</c:v>
                </c:pt>
                <c:pt idx="40">
                  <c:v>120</c:v>
                </c:pt>
                <c:pt idx="41">
                  <c:v>118</c:v>
                </c:pt>
                <c:pt idx="42">
                  <c:v>96</c:v>
                </c:pt>
                <c:pt idx="43">
                  <c:v>91</c:v>
                </c:pt>
                <c:pt idx="44">
                  <c:v>94</c:v>
                </c:pt>
                <c:pt idx="45">
                  <c:v>65</c:v>
                </c:pt>
                <c:pt idx="46">
                  <c:v>104</c:v>
                </c:pt>
                <c:pt idx="47">
                  <c:v>80</c:v>
                </c:pt>
                <c:pt idx="48">
                  <c:v>90</c:v>
                </c:pt>
                <c:pt idx="49">
                  <c:v>101</c:v>
                </c:pt>
                <c:pt idx="50">
                  <c:v>98</c:v>
                </c:pt>
                <c:pt idx="51">
                  <c:v>80</c:v>
                </c:pt>
                <c:pt idx="52">
                  <c:v>86</c:v>
                </c:pt>
                <c:pt idx="53">
                  <c:v>72</c:v>
                </c:pt>
                <c:pt idx="54">
                  <c:v>80</c:v>
                </c:pt>
                <c:pt idx="55">
                  <c:v>83</c:v>
                </c:pt>
                <c:pt idx="56">
                  <c:v>77</c:v>
                </c:pt>
                <c:pt idx="57">
                  <c:v>55</c:v>
                </c:pt>
                <c:pt idx="58">
                  <c:v>64</c:v>
                </c:pt>
                <c:pt idx="59">
                  <c:v>55</c:v>
                </c:pt>
              </c:numCache>
            </c:numRef>
          </c:val>
          <c:smooth val="0"/>
          <c:extLst>
            <c:ext xmlns:c16="http://schemas.microsoft.com/office/drawing/2014/chart" uri="{C3380CC4-5D6E-409C-BE32-E72D297353CC}">
              <c16:uniqueId val="{00000001-74ED-40DD-96D1-B7B9D56E580C}"/>
            </c:ext>
          </c:extLst>
        </c:ser>
        <c:ser>
          <c:idx val="1"/>
          <c:order val="1"/>
          <c:tx>
            <c:strRef>
              <c:f>Levende!$D$35</c:f>
              <c:strCache>
                <c:ptCount val="1"/>
                <c:pt idx="0">
                  <c:v>Tal døde</c:v>
                </c:pt>
              </c:strCache>
            </c:strRef>
          </c:tx>
          <c:spPr>
            <a:ln w="28575" cap="rnd">
              <a:solidFill>
                <a:schemeClr val="accent2"/>
              </a:solidFill>
              <a:round/>
            </a:ln>
            <a:effectLst/>
          </c:spPr>
          <c:marker>
            <c:symbol val="none"/>
          </c:marker>
          <c:cat>
            <c:strRef>
              <c:f>Levende!$E$3:$BL$3</c:f>
              <c:strCache>
                <c:ptCount val="60"/>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strCache>
            </c:strRef>
          </c:cat>
          <c:val>
            <c:numRef>
              <c:f>Levende!$E$35:$BL$35</c:f>
              <c:numCache>
                <c:formatCode>0</c:formatCode>
                <c:ptCount val="60"/>
                <c:pt idx="0">
                  <c:v>38</c:v>
                </c:pt>
                <c:pt idx="1">
                  <c:v>33</c:v>
                </c:pt>
                <c:pt idx="2">
                  <c:v>25</c:v>
                </c:pt>
                <c:pt idx="3">
                  <c:v>31</c:v>
                </c:pt>
                <c:pt idx="4">
                  <c:v>36</c:v>
                </c:pt>
                <c:pt idx="5">
                  <c:v>33</c:v>
                </c:pt>
                <c:pt idx="6">
                  <c:v>36</c:v>
                </c:pt>
                <c:pt idx="7">
                  <c:v>33</c:v>
                </c:pt>
                <c:pt idx="8">
                  <c:v>37</c:v>
                </c:pt>
                <c:pt idx="9">
                  <c:v>25</c:v>
                </c:pt>
                <c:pt idx="10">
                  <c:v>36</c:v>
                </c:pt>
                <c:pt idx="11">
                  <c:v>20</c:v>
                </c:pt>
                <c:pt idx="12">
                  <c:v>42</c:v>
                </c:pt>
                <c:pt idx="13">
                  <c:v>45</c:v>
                </c:pt>
                <c:pt idx="14">
                  <c:v>57</c:v>
                </c:pt>
                <c:pt idx="15">
                  <c:v>36</c:v>
                </c:pt>
                <c:pt idx="16">
                  <c:v>29</c:v>
                </c:pt>
                <c:pt idx="17">
                  <c:v>40</c:v>
                </c:pt>
                <c:pt idx="18">
                  <c:v>38</c:v>
                </c:pt>
                <c:pt idx="19">
                  <c:v>38</c:v>
                </c:pt>
                <c:pt idx="20">
                  <c:v>35</c:v>
                </c:pt>
                <c:pt idx="21">
                  <c:v>44</c:v>
                </c:pt>
                <c:pt idx="22">
                  <c:v>32</c:v>
                </c:pt>
                <c:pt idx="23">
                  <c:v>48</c:v>
                </c:pt>
                <c:pt idx="24">
                  <c:v>45</c:v>
                </c:pt>
                <c:pt idx="25">
                  <c:v>56</c:v>
                </c:pt>
                <c:pt idx="26">
                  <c:v>46</c:v>
                </c:pt>
                <c:pt idx="27">
                  <c:v>53</c:v>
                </c:pt>
                <c:pt idx="28">
                  <c:v>46</c:v>
                </c:pt>
                <c:pt idx="29">
                  <c:v>55</c:v>
                </c:pt>
                <c:pt idx="30">
                  <c:v>55</c:v>
                </c:pt>
                <c:pt idx="31">
                  <c:v>39</c:v>
                </c:pt>
                <c:pt idx="32">
                  <c:v>58</c:v>
                </c:pt>
                <c:pt idx="33">
                  <c:v>51</c:v>
                </c:pt>
                <c:pt idx="34">
                  <c:v>50</c:v>
                </c:pt>
                <c:pt idx="35">
                  <c:v>59</c:v>
                </c:pt>
                <c:pt idx="36">
                  <c:v>53</c:v>
                </c:pt>
                <c:pt idx="37">
                  <c:v>61</c:v>
                </c:pt>
                <c:pt idx="38">
                  <c:v>57</c:v>
                </c:pt>
                <c:pt idx="39">
                  <c:v>50</c:v>
                </c:pt>
                <c:pt idx="40">
                  <c:v>62</c:v>
                </c:pt>
                <c:pt idx="41">
                  <c:v>64</c:v>
                </c:pt>
                <c:pt idx="42">
                  <c:v>61</c:v>
                </c:pt>
                <c:pt idx="43">
                  <c:v>47</c:v>
                </c:pt>
                <c:pt idx="44">
                  <c:v>47</c:v>
                </c:pt>
                <c:pt idx="45">
                  <c:v>49</c:v>
                </c:pt>
                <c:pt idx="46">
                  <c:v>58</c:v>
                </c:pt>
                <c:pt idx="47">
                  <c:v>73</c:v>
                </c:pt>
                <c:pt idx="48">
                  <c:v>79</c:v>
                </c:pt>
                <c:pt idx="49">
                  <c:v>57</c:v>
                </c:pt>
                <c:pt idx="50">
                  <c:v>56</c:v>
                </c:pt>
                <c:pt idx="51">
                  <c:v>59</c:v>
                </c:pt>
                <c:pt idx="52">
                  <c:v>79</c:v>
                </c:pt>
                <c:pt idx="53">
                  <c:v>60</c:v>
                </c:pt>
                <c:pt idx="54">
                  <c:v>63</c:v>
                </c:pt>
                <c:pt idx="55">
                  <c:v>58</c:v>
                </c:pt>
                <c:pt idx="56">
                  <c:v>66</c:v>
                </c:pt>
                <c:pt idx="57">
                  <c:v>60</c:v>
                </c:pt>
                <c:pt idx="58">
                  <c:v>68</c:v>
                </c:pt>
                <c:pt idx="59">
                  <c:v>64</c:v>
                </c:pt>
              </c:numCache>
            </c:numRef>
          </c:val>
          <c:smooth val="0"/>
          <c:extLst>
            <c:ext xmlns:c16="http://schemas.microsoft.com/office/drawing/2014/chart" uri="{C3380CC4-5D6E-409C-BE32-E72D297353CC}">
              <c16:uniqueId val="{00000002-74ED-40DD-96D1-B7B9D56E580C}"/>
            </c:ext>
          </c:extLst>
        </c:ser>
        <c:dLbls>
          <c:showLegendKey val="0"/>
          <c:showVal val="0"/>
          <c:showCatName val="0"/>
          <c:showSerName val="0"/>
          <c:showPercent val="0"/>
          <c:showBubbleSize val="0"/>
        </c:dLbls>
        <c:marker val="1"/>
        <c:smooth val="0"/>
        <c:axId val="2084431648"/>
        <c:axId val="2082134160"/>
      </c:lineChart>
      <c:catAx>
        <c:axId val="20844316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2082134160"/>
        <c:crosses val="autoZero"/>
        <c:auto val="1"/>
        <c:lblAlgn val="ctr"/>
        <c:lblOffset val="100"/>
        <c:tickLblSkip val="1"/>
        <c:tickMarkSkip val="1"/>
        <c:noMultiLvlLbl val="0"/>
      </c:catAx>
      <c:valAx>
        <c:axId val="2082134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Tal personar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2084431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Relativ del</a:t>
            </a:r>
            <a:r>
              <a:rPr lang="nb-NO" sz="2400" baseline="0"/>
              <a:t> fødde av folketalet</a:t>
            </a:r>
            <a:endParaRPr lang="nb-NO"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spPr>
            <a:ln w="28575" cap="rnd">
              <a:solidFill>
                <a:schemeClr val="accent1"/>
              </a:solidFill>
              <a:round/>
            </a:ln>
            <a:effectLst/>
          </c:spPr>
          <c:marker>
            <c:symbol val="none"/>
          </c:marker>
          <c:cat>
            <c:strRef>
              <c:f>Folkemengde!$C$62:$AP$62</c:f>
              <c:strCache>
                <c:ptCount val="40"/>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strCache>
            </c:strRef>
          </c:cat>
          <c:val>
            <c:numRef>
              <c:f>Folkemengde!$C$100:$AP$100</c:f>
              <c:numCache>
                <c:formatCode>0.0\ %</c:formatCode>
                <c:ptCount val="40"/>
                <c:pt idx="0">
                  <c:v>1.5749259317012317E-2</c:v>
                </c:pt>
                <c:pt idx="1">
                  <c:v>1.4026528434212532E-2</c:v>
                </c:pt>
                <c:pt idx="2">
                  <c:v>1.671986624107007E-2</c:v>
                </c:pt>
                <c:pt idx="3">
                  <c:v>1.6044384465437097E-2</c:v>
                </c:pt>
                <c:pt idx="4">
                  <c:v>1.4657493269518396E-2</c:v>
                </c:pt>
                <c:pt idx="5">
                  <c:v>1.1552132701421801E-2</c:v>
                </c:pt>
                <c:pt idx="6">
                  <c:v>1.3919739375092553E-2</c:v>
                </c:pt>
                <c:pt idx="7">
                  <c:v>1.1385479816649415E-2</c:v>
                </c:pt>
                <c:pt idx="8">
                  <c:v>1.4349112426035503E-2</c:v>
                </c:pt>
                <c:pt idx="9">
                  <c:v>1.4870435806831568E-2</c:v>
                </c:pt>
                <c:pt idx="10">
                  <c:v>1.6268503590795836E-2</c:v>
                </c:pt>
                <c:pt idx="11">
                  <c:v>1.364890373166836E-2</c:v>
                </c:pt>
                <c:pt idx="12">
                  <c:v>1.282051282051282E-2</c:v>
                </c:pt>
                <c:pt idx="13">
                  <c:v>1.4405933533019539E-2</c:v>
                </c:pt>
                <c:pt idx="14">
                  <c:v>1.3131601484441908E-2</c:v>
                </c:pt>
                <c:pt idx="15">
                  <c:v>1.1808223075828709E-2</c:v>
                </c:pt>
                <c:pt idx="16">
                  <c:v>1.3553578991952562E-2</c:v>
                </c:pt>
                <c:pt idx="17">
                  <c:v>1.3105975197294251E-2</c:v>
                </c:pt>
                <c:pt idx="18">
                  <c:v>1.2150837988826815E-2</c:v>
                </c:pt>
                <c:pt idx="19">
                  <c:v>1.6280353200883002E-2</c:v>
                </c:pt>
                <c:pt idx="20">
                  <c:v>1.6483516483516484E-2</c:v>
                </c:pt>
                <c:pt idx="21">
                  <c:v>1.598266287417039E-2</c:v>
                </c:pt>
                <c:pt idx="22">
                  <c:v>1.2892828364222403E-2</c:v>
                </c:pt>
                <c:pt idx="23">
                  <c:v>1.2257543103448273E-2</c:v>
                </c:pt>
                <c:pt idx="24">
                  <c:v>1.262761955937668E-2</c:v>
                </c:pt>
                <c:pt idx="25">
                  <c:v>8.7295192049422505E-3</c:v>
                </c:pt>
                <c:pt idx="26">
                  <c:v>1.4014283789246731E-2</c:v>
                </c:pt>
                <c:pt idx="27">
                  <c:v>1.0713807419311638E-2</c:v>
                </c:pt>
                <c:pt idx="28">
                  <c:v>1.2014417300760914E-2</c:v>
                </c:pt>
                <c:pt idx="29">
                  <c:v>1.3350958360872437E-2</c:v>
                </c:pt>
                <c:pt idx="30">
                  <c:v>1.2913427329028858E-2</c:v>
                </c:pt>
                <c:pt idx="31">
                  <c:v>1.0441138084051163E-2</c:v>
                </c:pt>
                <c:pt idx="32">
                  <c:v>1.1221294363256784E-2</c:v>
                </c:pt>
                <c:pt idx="33">
                  <c:v>9.3835527173204737E-3</c:v>
                </c:pt>
                <c:pt idx="34">
                  <c:v>1.034928848641656E-2</c:v>
                </c:pt>
                <c:pt idx="35">
                  <c:v>1.0769430387958998E-2</c:v>
                </c:pt>
                <c:pt idx="36">
                  <c:v>1.003257328990228E-2</c:v>
                </c:pt>
                <c:pt idx="37">
                  <c:v>7.1474983755685506E-3</c:v>
                </c:pt>
                <c:pt idx="38">
                  <c:v>8.317089018843404E-3</c:v>
                </c:pt>
                <c:pt idx="39">
                  <c:v>7.1829698315267077E-3</c:v>
                </c:pt>
              </c:numCache>
            </c:numRef>
          </c:val>
          <c:smooth val="0"/>
          <c:extLst>
            <c:ext xmlns:c16="http://schemas.microsoft.com/office/drawing/2014/chart" uri="{C3380CC4-5D6E-409C-BE32-E72D297353CC}">
              <c16:uniqueId val="{00000000-1551-4C16-A40B-6DD714057C75}"/>
            </c:ext>
          </c:extLst>
        </c:ser>
        <c:dLbls>
          <c:showLegendKey val="0"/>
          <c:showVal val="0"/>
          <c:showCatName val="0"/>
          <c:showSerName val="0"/>
          <c:showPercent val="0"/>
          <c:showBubbleSize val="0"/>
        </c:dLbls>
        <c:smooth val="0"/>
        <c:axId val="1885612752"/>
        <c:axId val="1885355648"/>
      </c:lineChart>
      <c:catAx>
        <c:axId val="188561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885355648"/>
        <c:crosses val="autoZero"/>
        <c:auto val="1"/>
        <c:lblAlgn val="ctr"/>
        <c:lblOffset val="100"/>
        <c:noMultiLvlLbl val="0"/>
      </c:catAx>
      <c:valAx>
        <c:axId val="1885355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Del fødslar av folketal</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88561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Folketalspyramide år 2020</a:t>
            </a:r>
            <a:r>
              <a:rPr lang="nb-NO" sz="2400" baseline="0"/>
              <a:t> og 2035</a:t>
            </a:r>
            <a:endParaRPr lang="nb-NO" sz="2400"/>
          </a:p>
        </c:rich>
      </c:tx>
      <c:overlay val="0"/>
      <c:spPr>
        <a:noFill/>
        <a:ln>
          <a:noFill/>
        </a:ln>
        <a:effectLst/>
      </c:spPr>
    </c:title>
    <c:autoTitleDeleted val="0"/>
    <c:plotArea>
      <c:layout/>
      <c:barChart>
        <c:barDir val="bar"/>
        <c:grouping val="stacked"/>
        <c:varyColors val="0"/>
        <c:ser>
          <c:idx val="2"/>
          <c:order val="2"/>
          <c:tx>
            <c:strRef>
              <c:f>Personer1!$G$5</c:f>
              <c:strCache>
                <c:ptCount val="1"/>
                <c:pt idx="0">
                  <c:v>Kvinner 2020</c:v>
                </c:pt>
              </c:strCache>
            </c:strRef>
          </c:tx>
          <c:spPr>
            <a:solidFill>
              <a:schemeClr val="accent3"/>
            </a:solidFill>
            <a:ln>
              <a:noFill/>
            </a:ln>
            <a:effectLst/>
          </c:spPr>
          <c:invertIfNegative val="0"/>
          <c:dLbls>
            <c:spPr>
              <a:noFill/>
              <a:ln>
                <a:noFill/>
              </a:ln>
              <a:effectLst/>
            </c:spPr>
            <c:txPr>
              <a:bodyPr rot="0" spcFirstLastPara="1" vertOverflow="ellipsis" vert="horz" wrap="square" lIns="0" tIns="0" rIns="0" bIns="19050" anchor="t" anchorCtr="0">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Personer1!$D$6:$D$26</c:f>
              <c:strCache>
                <c:ptCount val="21"/>
                <c:pt idx="0">
                  <c:v>0-4 år</c:v>
                </c:pt>
                <c:pt idx="1">
                  <c:v>5-9 år</c:v>
                </c:pt>
                <c:pt idx="2">
                  <c:v>10-14 år</c:v>
                </c:pt>
                <c:pt idx="3">
                  <c:v>15-19 år</c:v>
                </c:pt>
                <c:pt idx="4">
                  <c:v>20-24 år</c:v>
                </c:pt>
                <c:pt idx="5">
                  <c:v>25-29 år</c:v>
                </c:pt>
                <c:pt idx="6">
                  <c:v>30-34 år</c:v>
                </c:pt>
                <c:pt idx="7">
                  <c:v>35-39 år</c:v>
                </c:pt>
                <c:pt idx="8">
                  <c:v>40-44 år</c:v>
                </c:pt>
                <c:pt idx="9">
                  <c:v>45-49 år</c:v>
                </c:pt>
                <c:pt idx="10">
                  <c:v>50-54 år</c:v>
                </c:pt>
                <c:pt idx="11">
                  <c:v>55-59 år</c:v>
                </c:pt>
                <c:pt idx="12">
                  <c:v>60-64 år</c:v>
                </c:pt>
                <c:pt idx="13">
                  <c:v>65-69 år</c:v>
                </c:pt>
                <c:pt idx="14">
                  <c:v>70-74 år</c:v>
                </c:pt>
                <c:pt idx="15">
                  <c:v>75-79 år</c:v>
                </c:pt>
                <c:pt idx="16">
                  <c:v>80-84 år</c:v>
                </c:pt>
                <c:pt idx="17">
                  <c:v>85-89 år</c:v>
                </c:pt>
                <c:pt idx="18">
                  <c:v>90-94 år</c:v>
                </c:pt>
                <c:pt idx="19">
                  <c:v>95-99 år</c:v>
                </c:pt>
                <c:pt idx="20">
                  <c:v>100 år eller eldre</c:v>
                </c:pt>
              </c:strCache>
            </c:strRef>
          </c:cat>
          <c:val>
            <c:numRef>
              <c:f>Personer1!$G$6:$G$26</c:f>
              <c:numCache>
                <c:formatCode>0</c:formatCode>
                <c:ptCount val="21"/>
                <c:pt idx="0">
                  <c:v>-183</c:v>
                </c:pt>
                <c:pt idx="1">
                  <c:v>-230</c:v>
                </c:pt>
                <c:pt idx="2">
                  <c:v>-258</c:v>
                </c:pt>
                <c:pt idx="3">
                  <c:v>-279</c:v>
                </c:pt>
                <c:pt idx="4">
                  <c:v>-202</c:v>
                </c:pt>
                <c:pt idx="5">
                  <c:v>-168</c:v>
                </c:pt>
                <c:pt idx="6">
                  <c:v>-184</c:v>
                </c:pt>
                <c:pt idx="7">
                  <c:v>-237</c:v>
                </c:pt>
                <c:pt idx="8">
                  <c:v>-241</c:v>
                </c:pt>
                <c:pt idx="9">
                  <c:v>-260</c:v>
                </c:pt>
                <c:pt idx="10">
                  <c:v>-256</c:v>
                </c:pt>
                <c:pt idx="11">
                  <c:v>-232</c:v>
                </c:pt>
                <c:pt idx="12">
                  <c:v>-240</c:v>
                </c:pt>
                <c:pt idx="13">
                  <c:v>-239</c:v>
                </c:pt>
                <c:pt idx="14">
                  <c:v>-210</c:v>
                </c:pt>
                <c:pt idx="15">
                  <c:v>-133</c:v>
                </c:pt>
                <c:pt idx="16">
                  <c:v>-99</c:v>
                </c:pt>
                <c:pt idx="17">
                  <c:v>-69</c:v>
                </c:pt>
                <c:pt idx="18">
                  <c:v>-42</c:v>
                </c:pt>
                <c:pt idx="19">
                  <c:v>-16</c:v>
                </c:pt>
                <c:pt idx="20">
                  <c:v>-2</c:v>
                </c:pt>
              </c:numCache>
            </c:numRef>
          </c:val>
          <c:extLst>
            <c:ext xmlns:c16="http://schemas.microsoft.com/office/drawing/2014/chart" uri="{C3380CC4-5D6E-409C-BE32-E72D297353CC}">
              <c16:uniqueId val="{00000000-1075-4893-B1A2-FA3EE2BD1B31}"/>
            </c:ext>
          </c:extLst>
        </c:ser>
        <c:ser>
          <c:idx val="3"/>
          <c:order val="3"/>
          <c:tx>
            <c:strRef>
              <c:f>Personer1!$H$5</c:f>
              <c:strCache>
                <c:ptCount val="1"/>
                <c:pt idx="0">
                  <c:v>Menn 2020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Personer1!$D$6:$D$26</c:f>
              <c:strCache>
                <c:ptCount val="21"/>
                <c:pt idx="0">
                  <c:v>0-4 år</c:v>
                </c:pt>
                <c:pt idx="1">
                  <c:v>5-9 år</c:v>
                </c:pt>
                <c:pt idx="2">
                  <c:v>10-14 år</c:v>
                </c:pt>
                <c:pt idx="3">
                  <c:v>15-19 år</c:v>
                </c:pt>
                <c:pt idx="4">
                  <c:v>20-24 år</c:v>
                </c:pt>
                <c:pt idx="5">
                  <c:v>25-29 år</c:v>
                </c:pt>
                <c:pt idx="6">
                  <c:v>30-34 år</c:v>
                </c:pt>
                <c:pt idx="7">
                  <c:v>35-39 år</c:v>
                </c:pt>
                <c:pt idx="8">
                  <c:v>40-44 år</c:v>
                </c:pt>
                <c:pt idx="9">
                  <c:v>45-49 år</c:v>
                </c:pt>
                <c:pt idx="10">
                  <c:v>50-54 år</c:v>
                </c:pt>
                <c:pt idx="11">
                  <c:v>55-59 år</c:v>
                </c:pt>
                <c:pt idx="12">
                  <c:v>60-64 år</c:v>
                </c:pt>
                <c:pt idx="13">
                  <c:v>65-69 år</c:v>
                </c:pt>
                <c:pt idx="14">
                  <c:v>70-74 år</c:v>
                </c:pt>
                <c:pt idx="15">
                  <c:v>75-79 år</c:v>
                </c:pt>
                <c:pt idx="16">
                  <c:v>80-84 år</c:v>
                </c:pt>
                <c:pt idx="17">
                  <c:v>85-89 år</c:v>
                </c:pt>
                <c:pt idx="18">
                  <c:v>90-94 år</c:v>
                </c:pt>
                <c:pt idx="19">
                  <c:v>95-99 år</c:v>
                </c:pt>
                <c:pt idx="20">
                  <c:v>100 år eller eldre</c:v>
                </c:pt>
              </c:strCache>
            </c:strRef>
          </c:cat>
          <c:val>
            <c:numRef>
              <c:f>Personer1!$H$6:$H$26</c:f>
              <c:numCache>
                <c:formatCode>0</c:formatCode>
                <c:ptCount val="21"/>
                <c:pt idx="0">
                  <c:v>175</c:v>
                </c:pt>
                <c:pt idx="1">
                  <c:v>220</c:v>
                </c:pt>
                <c:pt idx="2">
                  <c:v>244</c:v>
                </c:pt>
                <c:pt idx="3">
                  <c:v>254</c:v>
                </c:pt>
                <c:pt idx="4">
                  <c:v>239</c:v>
                </c:pt>
                <c:pt idx="5">
                  <c:v>229</c:v>
                </c:pt>
                <c:pt idx="6">
                  <c:v>201</c:v>
                </c:pt>
                <c:pt idx="7">
                  <c:v>247</c:v>
                </c:pt>
                <c:pt idx="8">
                  <c:v>231</c:v>
                </c:pt>
                <c:pt idx="9">
                  <c:v>283</c:v>
                </c:pt>
                <c:pt idx="10">
                  <c:v>288</c:v>
                </c:pt>
                <c:pt idx="11">
                  <c:v>246</c:v>
                </c:pt>
                <c:pt idx="12">
                  <c:v>251</c:v>
                </c:pt>
                <c:pt idx="13">
                  <c:v>240</c:v>
                </c:pt>
                <c:pt idx="14">
                  <c:v>211</c:v>
                </c:pt>
                <c:pt idx="15">
                  <c:v>143</c:v>
                </c:pt>
                <c:pt idx="16">
                  <c:v>65</c:v>
                </c:pt>
                <c:pt idx="17">
                  <c:v>49</c:v>
                </c:pt>
                <c:pt idx="18">
                  <c:v>27</c:v>
                </c:pt>
                <c:pt idx="19">
                  <c:v>1</c:v>
                </c:pt>
                <c:pt idx="20">
                  <c:v>1</c:v>
                </c:pt>
              </c:numCache>
            </c:numRef>
          </c:val>
          <c:extLst>
            <c:ext xmlns:c16="http://schemas.microsoft.com/office/drawing/2014/chart" uri="{C3380CC4-5D6E-409C-BE32-E72D297353CC}">
              <c16:uniqueId val="{00000001-1075-4893-B1A2-FA3EE2BD1B31}"/>
            </c:ext>
          </c:extLst>
        </c:ser>
        <c:dLbls>
          <c:showLegendKey val="0"/>
          <c:showVal val="0"/>
          <c:showCatName val="0"/>
          <c:showSerName val="0"/>
          <c:showPercent val="0"/>
          <c:showBubbleSize val="0"/>
        </c:dLbls>
        <c:gapWidth val="150"/>
        <c:overlap val="100"/>
        <c:axId val="2129872592"/>
        <c:axId val="2124295504"/>
      </c:barChart>
      <c:scatterChart>
        <c:scatterStyle val="smoothMarker"/>
        <c:varyColors val="0"/>
        <c:ser>
          <c:idx val="0"/>
          <c:order val="0"/>
          <c:tx>
            <c:strRef>
              <c:f>Personer1!$E$5</c:f>
              <c:strCache>
                <c:ptCount val="1"/>
                <c:pt idx="0">
                  <c:v>Kvinner 2035</c:v>
                </c:pt>
              </c:strCache>
            </c:strRef>
          </c:tx>
          <c:spPr>
            <a:ln w="28575" cap="rnd">
              <a:solidFill>
                <a:schemeClr val="accent1"/>
              </a:solidFill>
              <a:round/>
            </a:ln>
            <a:effectLst/>
          </c:spPr>
          <c:marker>
            <c:symbol val="none"/>
          </c:marker>
          <c:xVal>
            <c:numRef>
              <c:f>Personer1!$E$6:$E$26</c:f>
              <c:numCache>
                <c:formatCode>0</c:formatCode>
                <c:ptCount val="21"/>
                <c:pt idx="0">
                  <c:v>-148</c:v>
                </c:pt>
                <c:pt idx="1">
                  <c:v>-150</c:v>
                </c:pt>
                <c:pt idx="2">
                  <c:v>-154</c:v>
                </c:pt>
                <c:pt idx="3">
                  <c:v>-180</c:v>
                </c:pt>
                <c:pt idx="4">
                  <c:v>-168</c:v>
                </c:pt>
                <c:pt idx="5">
                  <c:v>-151</c:v>
                </c:pt>
                <c:pt idx="6">
                  <c:v>-164</c:v>
                </c:pt>
                <c:pt idx="7">
                  <c:v>-171</c:v>
                </c:pt>
                <c:pt idx="8">
                  <c:v>-184</c:v>
                </c:pt>
                <c:pt idx="9">
                  <c:v>-198</c:v>
                </c:pt>
                <c:pt idx="10">
                  <c:v>-230</c:v>
                </c:pt>
                <c:pt idx="11">
                  <c:v>-233</c:v>
                </c:pt>
                <c:pt idx="12">
                  <c:v>-249</c:v>
                </c:pt>
                <c:pt idx="13">
                  <c:v>-244</c:v>
                </c:pt>
                <c:pt idx="14">
                  <c:v>-220</c:v>
                </c:pt>
                <c:pt idx="15">
                  <c:v>-222</c:v>
                </c:pt>
                <c:pt idx="16">
                  <c:v>-201</c:v>
                </c:pt>
                <c:pt idx="17">
                  <c:v>-139</c:v>
                </c:pt>
                <c:pt idx="18">
                  <c:v>-52</c:v>
                </c:pt>
                <c:pt idx="19">
                  <c:v>-17</c:v>
                </c:pt>
                <c:pt idx="20">
                  <c:v>-3</c:v>
                </c:pt>
              </c:numCache>
            </c:numRef>
          </c:xVal>
          <c:yVal>
            <c:numRef>
              <c:f>Personer1!$I$6:$I$26</c:f>
              <c:numCache>
                <c:formatCode>0</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yVal>
          <c:smooth val="1"/>
          <c:extLst>
            <c:ext xmlns:c16="http://schemas.microsoft.com/office/drawing/2014/chart" uri="{C3380CC4-5D6E-409C-BE32-E72D297353CC}">
              <c16:uniqueId val="{00000002-1075-4893-B1A2-FA3EE2BD1B31}"/>
            </c:ext>
          </c:extLst>
        </c:ser>
        <c:ser>
          <c:idx val="1"/>
          <c:order val="1"/>
          <c:tx>
            <c:strRef>
              <c:f>Personer1!$F$5</c:f>
              <c:strCache>
                <c:ptCount val="1"/>
                <c:pt idx="0">
                  <c:v>Menn 2035</c:v>
                </c:pt>
              </c:strCache>
            </c:strRef>
          </c:tx>
          <c:spPr>
            <a:ln w="28575" cap="rnd">
              <a:solidFill>
                <a:schemeClr val="accent2"/>
              </a:solidFill>
              <a:round/>
            </a:ln>
            <a:effectLst/>
          </c:spPr>
          <c:marker>
            <c:symbol val="none"/>
          </c:marker>
          <c:xVal>
            <c:numRef>
              <c:f>Personer1!$F$6:$F$26</c:f>
              <c:numCache>
                <c:formatCode>0</c:formatCode>
                <c:ptCount val="21"/>
                <c:pt idx="0">
                  <c:v>158</c:v>
                </c:pt>
                <c:pt idx="1">
                  <c:v>160</c:v>
                </c:pt>
                <c:pt idx="2">
                  <c:v>164</c:v>
                </c:pt>
                <c:pt idx="3">
                  <c:v>184</c:v>
                </c:pt>
                <c:pt idx="4">
                  <c:v>196</c:v>
                </c:pt>
                <c:pt idx="5">
                  <c:v>186</c:v>
                </c:pt>
                <c:pt idx="6">
                  <c:v>188</c:v>
                </c:pt>
                <c:pt idx="7">
                  <c:v>205</c:v>
                </c:pt>
                <c:pt idx="8">
                  <c:v>217</c:v>
                </c:pt>
                <c:pt idx="9">
                  <c:v>208</c:v>
                </c:pt>
                <c:pt idx="10">
                  <c:v>229</c:v>
                </c:pt>
                <c:pt idx="11">
                  <c:v>219</c:v>
                </c:pt>
                <c:pt idx="12">
                  <c:v>264</c:v>
                </c:pt>
                <c:pt idx="13">
                  <c:v>269</c:v>
                </c:pt>
                <c:pt idx="14">
                  <c:v>226</c:v>
                </c:pt>
                <c:pt idx="15">
                  <c:v>221</c:v>
                </c:pt>
                <c:pt idx="16">
                  <c:v>194</c:v>
                </c:pt>
                <c:pt idx="17">
                  <c:v>132</c:v>
                </c:pt>
                <c:pt idx="18">
                  <c:v>49</c:v>
                </c:pt>
                <c:pt idx="19">
                  <c:v>6</c:v>
                </c:pt>
                <c:pt idx="20">
                  <c:v>0</c:v>
                </c:pt>
              </c:numCache>
            </c:numRef>
          </c:xVal>
          <c:yVal>
            <c:numRef>
              <c:f>Personer1!$I$6:$I$26</c:f>
              <c:numCache>
                <c:formatCode>0</c:formatCode>
                <c:ptCount val="2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numCache>
            </c:numRef>
          </c:yVal>
          <c:smooth val="1"/>
          <c:extLst>
            <c:ext xmlns:c16="http://schemas.microsoft.com/office/drawing/2014/chart" uri="{C3380CC4-5D6E-409C-BE32-E72D297353CC}">
              <c16:uniqueId val="{00000003-1075-4893-B1A2-FA3EE2BD1B31}"/>
            </c:ext>
          </c:extLst>
        </c:ser>
        <c:dLbls>
          <c:showLegendKey val="0"/>
          <c:showVal val="0"/>
          <c:showCatName val="0"/>
          <c:showSerName val="0"/>
          <c:showPercent val="0"/>
          <c:showBubbleSize val="0"/>
        </c:dLbls>
        <c:axId val="2139332720"/>
        <c:axId val="2139346864"/>
      </c:scatterChart>
      <c:catAx>
        <c:axId val="212987259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nb-NO"/>
          </a:p>
        </c:txPr>
        <c:crossAx val="2124295504"/>
        <c:crosses val="autoZero"/>
        <c:auto val="1"/>
        <c:lblAlgn val="ctr"/>
        <c:lblOffset val="100"/>
        <c:noMultiLvlLbl val="0"/>
      </c:catAx>
      <c:valAx>
        <c:axId val="2124295504"/>
        <c:scaling>
          <c:orientation val="minMax"/>
        </c:scaling>
        <c:delete val="0"/>
        <c:axPos val="b"/>
        <c:majorGridlines>
          <c:spPr>
            <a:ln w="9525" cap="flat" cmpd="sng" algn="ctr">
              <a:solidFill>
                <a:schemeClr val="tx1">
                  <a:lumMod val="15000"/>
                  <a:lumOff val="85000"/>
                </a:schemeClr>
              </a:solidFill>
              <a:round/>
            </a:ln>
            <a:effectLst/>
          </c:spPr>
        </c:majorGridlines>
        <c:numFmt formatCode="#\ ##0;#\ ##0" sourceLinked="0"/>
        <c:majorTickMark val="none"/>
        <c:minorTickMark val="none"/>
        <c:tickLblPos val="low"/>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2129872592"/>
        <c:crosses val="autoZero"/>
        <c:crossBetween val="between"/>
      </c:valAx>
      <c:valAx>
        <c:axId val="2139346864"/>
        <c:scaling>
          <c:orientation val="minMax"/>
          <c:max val="21"/>
          <c:min val="0.5"/>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139332720"/>
        <c:crosses val="max"/>
        <c:crossBetween val="midCat"/>
      </c:valAx>
      <c:valAx>
        <c:axId val="2139332720"/>
        <c:scaling>
          <c:orientation val="minMax"/>
        </c:scaling>
        <c:delete val="1"/>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solidFill>
                      <a:sysClr val="windowText" lastClr="000000"/>
                    </a:solidFill>
                  </a:rPr>
                  <a:t>Tal personar</a:t>
                </a:r>
              </a:p>
            </c:rich>
          </c:tx>
          <c:overlay val="0"/>
          <c:spPr>
            <a:noFill/>
            <a:ln>
              <a:noFill/>
            </a:ln>
            <a:effectLst/>
          </c:spPr>
        </c:title>
        <c:numFmt formatCode="0" sourceLinked="1"/>
        <c:majorTickMark val="out"/>
        <c:minorTickMark val="none"/>
        <c:tickLblPos val="nextTo"/>
        <c:crossAx val="21393468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Innvandrarar</a:t>
            </a:r>
            <a:r>
              <a:rPr lang="nb-NO" sz="2400" baseline="0"/>
              <a:t> etter region, utvalde år</a:t>
            </a:r>
            <a:endParaRPr lang="nb-NO"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Personer!$E$4</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Personer!$D$65:$D$70</c:f>
              <c:strCache>
                <c:ptCount val="6"/>
                <c:pt idx="0">
                  <c:v>Europa unntatt Tyrkia</c:v>
                </c:pt>
                <c:pt idx="1">
                  <c:v>Afrika</c:v>
                </c:pt>
                <c:pt idx="2">
                  <c:v>Asia med Tyrkia</c:v>
                </c:pt>
                <c:pt idx="3">
                  <c:v>Nord-Amerika</c:v>
                </c:pt>
                <c:pt idx="4">
                  <c:v>Sør- og Mellom-Amerika</c:v>
                </c:pt>
                <c:pt idx="5">
                  <c:v>Oseania</c:v>
                </c:pt>
              </c:strCache>
            </c:strRef>
          </c:cat>
          <c:val>
            <c:numRef>
              <c:f>Personer!$E$65:$E$70</c:f>
              <c:numCache>
                <c:formatCode>0</c:formatCode>
                <c:ptCount val="6"/>
                <c:pt idx="0">
                  <c:v>356</c:v>
                </c:pt>
                <c:pt idx="1">
                  <c:v>55</c:v>
                </c:pt>
                <c:pt idx="2">
                  <c:v>126</c:v>
                </c:pt>
                <c:pt idx="3">
                  <c:v>7</c:v>
                </c:pt>
                <c:pt idx="4">
                  <c:v>20</c:v>
                </c:pt>
                <c:pt idx="5">
                  <c:v>8</c:v>
                </c:pt>
              </c:numCache>
            </c:numRef>
          </c:val>
          <c:extLst>
            <c:ext xmlns:c16="http://schemas.microsoft.com/office/drawing/2014/chart" uri="{C3380CC4-5D6E-409C-BE32-E72D297353CC}">
              <c16:uniqueId val="{00000000-F9BE-489A-A732-219C1B9B4BC0}"/>
            </c:ext>
          </c:extLst>
        </c:ser>
        <c:ser>
          <c:idx val="1"/>
          <c:order val="1"/>
          <c:tx>
            <c:strRef>
              <c:f>Personer!$F$4</c:f>
              <c:strCache>
                <c:ptCount val="1"/>
                <c:pt idx="0">
                  <c:v>2015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Personer!$D$65:$D$70</c:f>
              <c:strCache>
                <c:ptCount val="6"/>
                <c:pt idx="0">
                  <c:v>Europa unntatt Tyrkia</c:v>
                </c:pt>
                <c:pt idx="1">
                  <c:v>Afrika</c:v>
                </c:pt>
                <c:pt idx="2">
                  <c:v>Asia med Tyrkia</c:v>
                </c:pt>
                <c:pt idx="3">
                  <c:v>Nord-Amerika</c:v>
                </c:pt>
                <c:pt idx="4">
                  <c:v>Sør- og Mellom-Amerika</c:v>
                </c:pt>
                <c:pt idx="5">
                  <c:v>Oseania</c:v>
                </c:pt>
              </c:strCache>
            </c:strRef>
          </c:cat>
          <c:val>
            <c:numRef>
              <c:f>Personer!$F$65:$F$70</c:f>
              <c:numCache>
                <c:formatCode>0</c:formatCode>
                <c:ptCount val="6"/>
                <c:pt idx="0">
                  <c:v>542</c:v>
                </c:pt>
                <c:pt idx="1">
                  <c:v>93</c:v>
                </c:pt>
                <c:pt idx="2">
                  <c:v>176</c:v>
                </c:pt>
                <c:pt idx="3">
                  <c:v>10</c:v>
                </c:pt>
                <c:pt idx="4">
                  <c:v>22</c:v>
                </c:pt>
                <c:pt idx="5">
                  <c:v>3</c:v>
                </c:pt>
              </c:numCache>
            </c:numRef>
          </c:val>
          <c:extLst>
            <c:ext xmlns:c16="http://schemas.microsoft.com/office/drawing/2014/chart" uri="{C3380CC4-5D6E-409C-BE32-E72D297353CC}">
              <c16:uniqueId val="{00000001-F9BE-489A-A732-219C1B9B4BC0}"/>
            </c:ext>
          </c:extLst>
        </c:ser>
        <c:ser>
          <c:idx val="2"/>
          <c:order val="2"/>
          <c:tx>
            <c:strRef>
              <c:f>Personer!$G$4</c:f>
              <c:strCache>
                <c:ptCount val="1"/>
                <c:pt idx="0">
                  <c:v>2018</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Personer!$D$65:$D$70</c:f>
              <c:strCache>
                <c:ptCount val="6"/>
                <c:pt idx="0">
                  <c:v>Europa unntatt Tyrkia</c:v>
                </c:pt>
                <c:pt idx="1">
                  <c:v>Afrika</c:v>
                </c:pt>
                <c:pt idx="2">
                  <c:v>Asia med Tyrkia</c:v>
                </c:pt>
                <c:pt idx="3">
                  <c:v>Nord-Amerika</c:v>
                </c:pt>
                <c:pt idx="4">
                  <c:v>Sør- og Mellom-Amerika</c:v>
                </c:pt>
                <c:pt idx="5">
                  <c:v>Oseania</c:v>
                </c:pt>
              </c:strCache>
            </c:strRef>
          </c:cat>
          <c:val>
            <c:numRef>
              <c:f>Personer!$G$65:$G$70</c:f>
              <c:numCache>
                <c:formatCode>0</c:formatCode>
                <c:ptCount val="6"/>
                <c:pt idx="0">
                  <c:v>555</c:v>
                </c:pt>
                <c:pt idx="1">
                  <c:v>110</c:v>
                </c:pt>
                <c:pt idx="2">
                  <c:v>186</c:v>
                </c:pt>
                <c:pt idx="3">
                  <c:v>9</c:v>
                </c:pt>
                <c:pt idx="4">
                  <c:v>24</c:v>
                </c:pt>
                <c:pt idx="5">
                  <c:v>3</c:v>
                </c:pt>
              </c:numCache>
            </c:numRef>
          </c:val>
          <c:extLst>
            <c:ext xmlns:c16="http://schemas.microsoft.com/office/drawing/2014/chart" uri="{C3380CC4-5D6E-409C-BE32-E72D297353CC}">
              <c16:uniqueId val="{00000002-F9BE-489A-A732-219C1B9B4BC0}"/>
            </c:ext>
          </c:extLst>
        </c:ser>
        <c:ser>
          <c:idx val="3"/>
          <c:order val="3"/>
          <c:tx>
            <c:strRef>
              <c:f>Personer!$H$4</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Personer!$D$65:$D$70</c:f>
              <c:strCache>
                <c:ptCount val="6"/>
                <c:pt idx="0">
                  <c:v>Europa unntatt Tyrkia</c:v>
                </c:pt>
                <c:pt idx="1">
                  <c:v>Afrika</c:v>
                </c:pt>
                <c:pt idx="2">
                  <c:v>Asia med Tyrkia</c:v>
                </c:pt>
                <c:pt idx="3">
                  <c:v>Nord-Amerika</c:v>
                </c:pt>
                <c:pt idx="4">
                  <c:v>Sør- og Mellom-Amerika</c:v>
                </c:pt>
                <c:pt idx="5">
                  <c:v>Oseania</c:v>
                </c:pt>
              </c:strCache>
            </c:strRef>
          </c:cat>
          <c:val>
            <c:numRef>
              <c:f>Personer!$H$65:$H$70</c:f>
              <c:numCache>
                <c:formatCode>0</c:formatCode>
                <c:ptCount val="6"/>
                <c:pt idx="0">
                  <c:v>566</c:v>
                </c:pt>
                <c:pt idx="1">
                  <c:v>111</c:v>
                </c:pt>
                <c:pt idx="2">
                  <c:v>183</c:v>
                </c:pt>
                <c:pt idx="3">
                  <c:v>10</c:v>
                </c:pt>
                <c:pt idx="4">
                  <c:v>24</c:v>
                </c:pt>
                <c:pt idx="5">
                  <c:v>3</c:v>
                </c:pt>
              </c:numCache>
            </c:numRef>
          </c:val>
          <c:extLst>
            <c:ext xmlns:c16="http://schemas.microsoft.com/office/drawing/2014/chart" uri="{C3380CC4-5D6E-409C-BE32-E72D297353CC}">
              <c16:uniqueId val="{00000003-F9BE-489A-A732-219C1B9B4BC0}"/>
            </c:ext>
          </c:extLst>
        </c:ser>
        <c:ser>
          <c:idx val="4"/>
          <c:order val="4"/>
          <c:tx>
            <c:strRef>
              <c:f>Personer!$I$4</c:f>
              <c:strCache>
                <c:ptCount val="1"/>
                <c:pt idx="0">
                  <c:v>2020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Personer!$D$65:$D$70</c:f>
              <c:strCache>
                <c:ptCount val="6"/>
                <c:pt idx="0">
                  <c:v>Europa unntatt Tyrkia</c:v>
                </c:pt>
                <c:pt idx="1">
                  <c:v>Afrika</c:v>
                </c:pt>
                <c:pt idx="2">
                  <c:v>Asia med Tyrkia</c:v>
                </c:pt>
                <c:pt idx="3">
                  <c:v>Nord-Amerika</c:v>
                </c:pt>
                <c:pt idx="4">
                  <c:v>Sør- og Mellom-Amerika</c:v>
                </c:pt>
                <c:pt idx="5">
                  <c:v>Oseania</c:v>
                </c:pt>
              </c:strCache>
            </c:strRef>
          </c:cat>
          <c:val>
            <c:numRef>
              <c:f>Personer!$I$65:$I$70</c:f>
              <c:numCache>
                <c:formatCode>0</c:formatCode>
                <c:ptCount val="6"/>
                <c:pt idx="0">
                  <c:v>566</c:v>
                </c:pt>
                <c:pt idx="1">
                  <c:v>122</c:v>
                </c:pt>
                <c:pt idx="2">
                  <c:v>188</c:v>
                </c:pt>
                <c:pt idx="3">
                  <c:v>10</c:v>
                </c:pt>
                <c:pt idx="4">
                  <c:v>25</c:v>
                </c:pt>
                <c:pt idx="5">
                  <c:v>3</c:v>
                </c:pt>
              </c:numCache>
            </c:numRef>
          </c:val>
          <c:extLst>
            <c:ext xmlns:c16="http://schemas.microsoft.com/office/drawing/2014/chart" uri="{C3380CC4-5D6E-409C-BE32-E72D297353CC}">
              <c16:uniqueId val="{00000004-F9BE-489A-A732-219C1B9B4BC0}"/>
            </c:ext>
          </c:extLst>
        </c:ser>
        <c:dLbls>
          <c:showLegendKey val="0"/>
          <c:showVal val="0"/>
          <c:showCatName val="0"/>
          <c:showSerName val="0"/>
          <c:showPercent val="0"/>
          <c:showBubbleSize val="0"/>
        </c:dLbls>
        <c:gapWidth val="219"/>
        <c:overlap val="-27"/>
        <c:axId val="2087994960"/>
        <c:axId val="2081514272"/>
      </c:barChart>
      <c:catAx>
        <c:axId val="20879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2081514272"/>
        <c:crosses val="autoZero"/>
        <c:auto val="1"/>
        <c:lblAlgn val="ctr"/>
        <c:lblOffset val="100"/>
        <c:noMultiLvlLbl val="0"/>
      </c:catAx>
      <c:valAx>
        <c:axId val="2081514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nb-NO" sz="1200" dirty="0"/>
                  <a:t>Tal </a:t>
                </a:r>
                <a:r>
                  <a:rPr lang="nb-NO" sz="1200" dirty="0" err="1"/>
                  <a:t>innvandrarar</a:t>
                </a:r>
                <a:endParaRPr lang="nb-NO" sz="1200"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08799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a:t>Tal innvandrarar etter</a:t>
            </a:r>
            <a:r>
              <a:rPr lang="nb-NO" sz="2400" baseline="0"/>
              <a:t> land, 2020 (15 største populasjonane)</a:t>
            </a:r>
            <a:endParaRPr lang="nb-NO"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Personer1!$E$7:$E$21</c:f>
              <c:strCache>
                <c:ptCount val="15"/>
                <c:pt idx="0">
                  <c:v>Polen</c:v>
                </c:pt>
                <c:pt idx="1">
                  <c:v>Litauen</c:v>
                </c:pt>
                <c:pt idx="2">
                  <c:v>Tyskland</c:v>
                </c:pt>
                <c:pt idx="3">
                  <c:v>Eritrea</c:v>
                </c:pt>
                <c:pt idx="4">
                  <c:v>Filippinene</c:v>
                </c:pt>
                <c:pt idx="5">
                  <c:v>Thailand</c:v>
                </c:pt>
                <c:pt idx="6">
                  <c:v>Syria</c:v>
                </c:pt>
                <c:pt idx="7">
                  <c:v>Bosnia-Hercegovina</c:v>
                </c:pt>
                <c:pt idx="8">
                  <c:v>Sverige</c:v>
                </c:pt>
                <c:pt idx="9">
                  <c:v>Somalia</c:v>
                </c:pt>
                <c:pt idx="10">
                  <c:v>Russland</c:v>
                </c:pt>
                <c:pt idx="11">
                  <c:v>Afghanistan</c:v>
                </c:pt>
                <c:pt idx="12">
                  <c:v>Latvia</c:v>
                </c:pt>
                <c:pt idx="13">
                  <c:v>Irak</c:v>
                </c:pt>
                <c:pt idx="14">
                  <c:v>Chile</c:v>
                </c:pt>
              </c:strCache>
            </c:strRef>
          </c:cat>
          <c:val>
            <c:numRef>
              <c:f>Personer1!$P$7:$P$21</c:f>
              <c:numCache>
                <c:formatCode>0</c:formatCode>
                <c:ptCount val="15"/>
                <c:pt idx="0">
                  <c:v>191</c:v>
                </c:pt>
                <c:pt idx="1">
                  <c:v>135</c:v>
                </c:pt>
                <c:pt idx="2">
                  <c:v>62</c:v>
                </c:pt>
                <c:pt idx="3">
                  <c:v>59</c:v>
                </c:pt>
                <c:pt idx="4">
                  <c:v>47</c:v>
                </c:pt>
                <c:pt idx="5">
                  <c:v>33</c:v>
                </c:pt>
                <c:pt idx="6">
                  <c:v>29</c:v>
                </c:pt>
                <c:pt idx="7">
                  <c:v>25</c:v>
                </c:pt>
                <c:pt idx="8">
                  <c:v>22</c:v>
                </c:pt>
                <c:pt idx="9">
                  <c:v>22</c:v>
                </c:pt>
                <c:pt idx="10">
                  <c:v>17</c:v>
                </c:pt>
                <c:pt idx="11">
                  <c:v>15</c:v>
                </c:pt>
                <c:pt idx="12">
                  <c:v>14</c:v>
                </c:pt>
                <c:pt idx="13">
                  <c:v>14</c:v>
                </c:pt>
                <c:pt idx="14">
                  <c:v>14</c:v>
                </c:pt>
              </c:numCache>
            </c:numRef>
          </c:val>
          <c:extLst>
            <c:ext xmlns:c16="http://schemas.microsoft.com/office/drawing/2014/chart" uri="{C3380CC4-5D6E-409C-BE32-E72D297353CC}">
              <c16:uniqueId val="{00000000-5E4B-48C6-B5D6-5656DF9D4AA5}"/>
            </c:ext>
          </c:extLst>
        </c:ser>
        <c:dLbls>
          <c:showLegendKey val="0"/>
          <c:showVal val="0"/>
          <c:showCatName val="0"/>
          <c:showSerName val="0"/>
          <c:showPercent val="0"/>
          <c:showBubbleSize val="0"/>
        </c:dLbls>
        <c:gapWidth val="219"/>
        <c:overlap val="-27"/>
        <c:axId val="1304579151"/>
        <c:axId val="1211429279"/>
      </c:barChart>
      <c:catAx>
        <c:axId val="130457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211429279"/>
        <c:crosses val="autoZero"/>
        <c:auto val="1"/>
        <c:lblAlgn val="ctr"/>
        <c:lblOffset val="100"/>
        <c:noMultiLvlLbl val="0"/>
      </c:catAx>
      <c:valAx>
        <c:axId val="12114292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Tal innvandrarar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3045791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nb-NO" sz="2400" dirty="0" err="1"/>
              <a:t>Innvandrarbefolkninga</a:t>
            </a:r>
            <a:r>
              <a:rPr lang="nb-NO" sz="2400" dirty="0"/>
              <a:t> i Møre og Romsdal etter aldersgruppe og landbakgrunn </a:t>
            </a:r>
            <a:r>
              <a:rPr lang="nb-NO" sz="2400"/>
              <a:t>(verdsdel</a:t>
            </a:r>
            <a:r>
              <a:rPr lang="nb-NO" sz="2400" dirty="0"/>
              <a:t>).</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9.7813983769536886E-2"/>
          <c:y val="0.16172472667891269"/>
          <c:w val="0.88451533573470753"/>
          <c:h val="0.6346090685270831"/>
        </c:manualLayout>
      </c:layout>
      <c:barChart>
        <c:barDir val="col"/>
        <c:grouping val="clustered"/>
        <c:varyColors val="0"/>
        <c:ser>
          <c:idx val="0"/>
          <c:order val="0"/>
          <c:tx>
            <c:strRef>
              <c:f>Personer!$I$43</c:f>
              <c:strCache>
                <c:ptCount val="1"/>
                <c:pt idx="0">
                  <c:v>2010</c:v>
                </c:pt>
              </c:strCache>
            </c:strRef>
          </c:tx>
          <c:spPr>
            <a:solidFill>
              <a:schemeClr val="accent1"/>
            </a:solidFill>
            <a:ln>
              <a:noFill/>
            </a:ln>
            <a:effectLst/>
          </c:spPr>
          <c:invertIfNegative val="0"/>
          <c:cat>
            <c:multiLvlStrRef>
              <c:f>Personer!$J$41:$AA$42</c:f>
              <c:multiLvlStrCache>
                <c:ptCount val="18"/>
                <c:lvl>
                  <c:pt idx="0">
                    <c:v>0-19 år</c:v>
                  </c:pt>
                  <c:pt idx="1">
                    <c:v>20-66 år</c:v>
                  </c:pt>
                  <c:pt idx="2">
                    <c:v>67 år og eldre</c:v>
                  </c:pt>
                  <c:pt idx="3">
                    <c:v>0-19 år</c:v>
                  </c:pt>
                  <c:pt idx="4">
                    <c:v>20-66 år</c:v>
                  </c:pt>
                  <c:pt idx="5">
                    <c:v>67 år og eldre</c:v>
                  </c:pt>
                  <c:pt idx="6">
                    <c:v>0-19 år</c:v>
                  </c:pt>
                  <c:pt idx="7">
                    <c:v>20-66 år</c:v>
                  </c:pt>
                  <c:pt idx="8">
                    <c:v>67 år og eldre</c:v>
                  </c:pt>
                  <c:pt idx="9">
                    <c:v>0-19 år</c:v>
                  </c:pt>
                  <c:pt idx="10">
                    <c:v>20-66 år</c:v>
                  </c:pt>
                  <c:pt idx="11">
                    <c:v>67 år og eldre</c:v>
                  </c:pt>
                  <c:pt idx="12">
                    <c:v>0-19 år</c:v>
                  </c:pt>
                  <c:pt idx="13">
                    <c:v>20-66 år</c:v>
                  </c:pt>
                  <c:pt idx="14">
                    <c:v>67 år og eldre</c:v>
                  </c:pt>
                  <c:pt idx="15">
                    <c:v>0-19 år</c:v>
                  </c:pt>
                  <c:pt idx="16">
                    <c:v>20-66 år</c:v>
                  </c:pt>
                  <c:pt idx="17">
                    <c:v>67 år og eldre</c:v>
                  </c:pt>
                </c:lvl>
                <c:lvl>
                  <c:pt idx="0">
                    <c:v>Europa unntatt Tyrkia</c:v>
                  </c:pt>
                  <c:pt idx="3">
                    <c:v>Afrika</c:v>
                  </c:pt>
                  <c:pt idx="6">
                    <c:v>Asia med Tyrkia</c:v>
                  </c:pt>
                  <c:pt idx="9">
                    <c:v>Nord-Amerika</c:v>
                  </c:pt>
                  <c:pt idx="12">
                    <c:v>Sør- og Mellom-Amerika</c:v>
                  </c:pt>
                  <c:pt idx="15">
                    <c:v>Oseania</c:v>
                  </c:pt>
                </c:lvl>
              </c:multiLvlStrCache>
            </c:multiLvlStrRef>
          </c:cat>
          <c:val>
            <c:numRef>
              <c:f>Personer!$J$43:$AA$43</c:f>
              <c:numCache>
                <c:formatCode>0</c:formatCode>
                <c:ptCount val="18"/>
                <c:pt idx="0">
                  <c:v>1892</c:v>
                </c:pt>
                <c:pt idx="1">
                  <c:v>8080</c:v>
                </c:pt>
                <c:pt idx="2">
                  <c:v>392</c:v>
                </c:pt>
                <c:pt idx="3">
                  <c:v>476</c:v>
                </c:pt>
                <c:pt idx="4">
                  <c:v>797</c:v>
                </c:pt>
                <c:pt idx="5">
                  <c:v>12</c:v>
                </c:pt>
                <c:pt idx="6">
                  <c:v>1244</c:v>
                </c:pt>
                <c:pt idx="7">
                  <c:v>3044</c:v>
                </c:pt>
                <c:pt idx="8">
                  <c:v>51</c:v>
                </c:pt>
                <c:pt idx="9">
                  <c:v>27</c:v>
                </c:pt>
                <c:pt idx="10">
                  <c:v>165</c:v>
                </c:pt>
                <c:pt idx="11">
                  <c:v>52</c:v>
                </c:pt>
                <c:pt idx="12">
                  <c:v>95</c:v>
                </c:pt>
                <c:pt idx="13">
                  <c:v>391</c:v>
                </c:pt>
                <c:pt idx="14">
                  <c:v>9</c:v>
                </c:pt>
                <c:pt idx="15">
                  <c:v>3</c:v>
                </c:pt>
                <c:pt idx="16">
                  <c:v>51</c:v>
                </c:pt>
                <c:pt idx="17">
                  <c:v>3</c:v>
                </c:pt>
              </c:numCache>
            </c:numRef>
          </c:val>
          <c:extLst>
            <c:ext xmlns:c16="http://schemas.microsoft.com/office/drawing/2014/chart" uri="{C3380CC4-5D6E-409C-BE32-E72D297353CC}">
              <c16:uniqueId val="{00000000-A505-435B-A55B-DE7095B19AAC}"/>
            </c:ext>
          </c:extLst>
        </c:ser>
        <c:ser>
          <c:idx val="1"/>
          <c:order val="1"/>
          <c:tx>
            <c:strRef>
              <c:f>Personer!$I$44</c:f>
              <c:strCache>
                <c:ptCount val="1"/>
                <c:pt idx="0">
                  <c:v>2015</c:v>
                </c:pt>
              </c:strCache>
            </c:strRef>
          </c:tx>
          <c:spPr>
            <a:solidFill>
              <a:schemeClr val="accent2"/>
            </a:solidFill>
            <a:ln>
              <a:noFill/>
            </a:ln>
            <a:effectLst/>
          </c:spPr>
          <c:invertIfNegative val="0"/>
          <c:cat>
            <c:multiLvlStrRef>
              <c:f>Personer!$J$41:$AA$42</c:f>
              <c:multiLvlStrCache>
                <c:ptCount val="18"/>
                <c:lvl>
                  <c:pt idx="0">
                    <c:v>0-19 år</c:v>
                  </c:pt>
                  <c:pt idx="1">
                    <c:v>20-66 år</c:v>
                  </c:pt>
                  <c:pt idx="2">
                    <c:v>67 år og eldre</c:v>
                  </c:pt>
                  <c:pt idx="3">
                    <c:v>0-19 år</c:v>
                  </c:pt>
                  <c:pt idx="4">
                    <c:v>20-66 år</c:v>
                  </c:pt>
                  <c:pt idx="5">
                    <c:v>67 år og eldre</c:v>
                  </c:pt>
                  <c:pt idx="6">
                    <c:v>0-19 år</c:v>
                  </c:pt>
                  <c:pt idx="7">
                    <c:v>20-66 år</c:v>
                  </c:pt>
                  <c:pt idx="8">
                    <c:v>67 år og eldre</c:v>
                  </c:pt>
                  <c:pt idx="9">
                    <c:v>0-19 år</c:v>
                  </c:pt>
                  <c:pt idx="10">
                    <c:v>20-66 år</c:v>
                  </c:pt>
                  <c:pt idx="11">
                    <c:v>67 år og eldre</c:v>
                  </c:pt>
                  <c:pt idx="12">
                    <c:v>0-19 år</c:v>
                  </c:pt>
                  <c:pt idx="13">
                    <c:v>20-66 år</c:v>
                  </c:pt>
                  <c:pt idx="14">
                    <c:v>67 år og eldre</c:v>
                  </c:pt>
                  <c:pt idx="15">
                    <c:v>0-19 år</c:v>
                  </c:pt>
                  <c:pt idx="16">
                    <c:v>20-66 år</c:v>
                  </c:pt>
                  <c:pt idx="17">
                    <c:v>67 år og eldre</c:v>
                  </c:pt>
                </c:lvl>
                <c:lvl>
                  <c:pt idx="0">
                    <c:v>Europa unntatt Tyrkia</c:v>
                  </c:pt>
                  <c:pt idx="3">
                    <c:v>Afrika</c:v>
                  </c:pt>
                  <c:pt idx="6">
                    <c:v>Asia med Tyrkia</c:v>
                  </c:pt>
                  <c:pt idx="9">
                    <c:v>Nord-Amerika</c:v>
                  </c:pt>
                  <c:pt idx="12">
                    <c:v>Sør- og Mellom-Amerika</c:v>
                  </c:pt>
                  <c:pt idx="15">
                    <c:v>Oseania</c:v>
                  </c:pt>
                </c:lvl>
              </c:multiLvlStrCache>
            </c:multiLvlStrRef>
          </c:cat>
          <c:val>
            <c:numRef>
              <c:f>Personer!$J$44:$AA$44</c:f>
              <c:numCache>
                <c:formatCode>0</c:formatCode>
                <c:ptCount val="18"/>
                <c:pt idx="0">
                  <c:v>3881</c:v>
                </c:pt>
                <c:pt idx="1">
                  <c:v>15146</c:v>
                </c:pt>
                <c:pt idx="2">
                  <c:v>521</c:v>
                </c:pt>
                <c:pt idx="3">
                  <c:v>1066</c:v>
                </c:pt>
                <c:pt idx="4">
                  <c:v>1808</c:v>
                </c:pt>
                <c:pt idx="5">
                  <c:v>26</c:v>
                </c:pt>
                <c:pt idx="6">
                  <c:v>1600</c:v>
                </c:pt>
                <c:pt idx="7">
                  <c:v>4316</c:v>
                </c:pt>
                <c:pt idx="8">
                  <c:v>97</c:v>
                </c:pt>
                <c:pt idx="9">
                  <c:v>37</c:v>
                </c:pt>
                <c:pt idx="10">
                  <c:v>207</c:v>
                </c:pt>
                <c:pt idx="11">
                  <c:v>44</c:v>
                </c:pt>
                <c:pt idx="12">
                  <c:v>135</c:v>
                </c:pt>
                <c:pt idx="13">
                  <c:v>599</c:v>
                </c:pt>
                <c:pt idx="14">
                  <c:v>14</c:v>
                </c:pt>
                <c:pt idx="15">
                  <c:v>6</c:v>
                </c:pt>
                <c:pt idx="16">
                  <c:v>72</c:v>
                </c:pt>
                <c:pt idx="17">
                  <c:v>3</c:v>
                </c:pt>
              </c:numCache>
            </c:numRef>
          </c:val>
          <c:extLst>
            <c:ext xmlns:c16="http://schemas.microsoft.com/office/drawing/2014/chart" uri="{C3380CC4-5D6E-409C-BE32-E72D297353CC}">
              <c16:uniqueId val="{00000001-A505-435B-A55B-DE7095B19AAC}"/>
            </c:ext>
          </c:extLst>
        </c:ser>
        <c:ser>
          <c:idx val="2"/>
          <c:order val="2"/>
          <c:tx>
            <c:strRef>
              <c:f>Personer!$I$45</c:f>
              <c:strCache>
                <c:ptCount val="1"/>
                <c:pt idx="0">
                  <c:v>2020</c:v>
                </c:pt>
              </c:strCache>
            </c:strRef>
          </c:tx>
          <c:spPr>
            <a:solidFill>
              <a:schemeClr val="accent3"/>
            </a:solidFill>
            <a:ln>
              <a:noFill/>
            </a:ln>
            <a:effectLst/>
          </c:spPr>
          <c:invertIfNegative val="0"/>
          <c:cat>
            <c:multiLvlStrRef>
              <c:f>Personer!$J$41:$AA$42</c:f>
              <c:multiLvlStrCache>
                <c:ptCount val="18"/>
                <c:lvl>
                  <c:pt idx="0">
                    <c:v>0-19 år</c:v>
                  </c:pt>
                  <c:pt idx="1">
                    <c:v>20-66 år</c:v>
                  </c:pt>
                  <c:pt idx="2">
                    <c:v>67 år og eldre</c:v>
                  </c:pt>
                  <c:pt idx="3">
                    <c:v>0-19 år</c:v>
                  </c:pt>
                  <c:pt idx="4">
                    <c:v>20-66 år</c:v>
                  </c:pt>
                  <c:pt idx="5">
                    <c:v>67 år og eldre</c:v>
                  </c:pt>
                  <c:pt idx="6">
                    <c:v>0-19 år</c:v>
                  </c:pt>
                  <c:pt idx="7">
                    <c:v>20-66 år</c:v>
                  </c:pt>
                  <c:pt idx="8">
                    <c:v>67 år og eldre</c:v>
                  </c:pt>
                  <c:pt idx="9">
                    <c:v>0-19 år</c:v>
                  </c:pt>
                  <c:pt idx="10">
                    <c:v>20-66 år</c:v>
                  </c:pt>
                  <c:pt idx="11">
                    <c:v>67 år og eldre</c:v>
                  </c:pt>
                  <c:pt idx="12">
                    <c:v>0-19 år</c:v>
                  </c:pt>
                  <c:pt idx="13">
                    <c:v>20-66 år</c:v>
                  </c:pt>
                  <c:pt idx="14">
                    <c:v>67 år og eldre</c:v>
                  </c:pt>
                  <c:pt idx="15">
                    <c:v>0-19 år</c:v>
                  </c:pt>
                  <c:pt idx="16">
                    <c:v>20-66 år</c:v>
                  </c:pt>
                  <c:pt idx="17">
                    <c:v>67 år og eldre</c:v>
                  </c:pt>
                </c:lvl>
                <c:lvl>
                  <c:pt idx="0">
                    <c:v>Europa unntatt Tyrkia</c:v>
                  </c:pt>
                  <c:pt idx="3">
                    <c:v>Afrika</c:v>
                  </c:pt>
                  <c:pt idx="6">
                    <c:v>Asia med Tyrkia</c:v>
                  </c:pt>
                  <c:pt idx="9">
                    <c:v>Nord-Amerika</c:v>
                  </c:pt>
                  <c:pt idx="12">
                    <c:v>Sør- og Mellom-Amerika</c:v>
                  </c:pt>
                  <c:pt idx="15">
                    <c:v>Oseania</c:v>
                  </c:pt>
                </c:lvl>
              </c:multiLvlStrCache>
            </c:multiLvlStrRef>
          </c:cat>
          <c:val>
            <c:numRef>
              <c:f>Personer!$J$45:$AA$45</c:f>
              <c:numCache>
                <c:formatCode>0</c:formatCode>
                <c:ptCount val="18"/>
                <c:pt idx="0">
                  <c:v>4535</c:v>
                </c:pt>
                <c:pt idx="1">
                  <c:v>16235</c:v>
                </c:pt>
                <c:pt idx="2">
                  <c:v>762</c:v>
                </c:pt>
                <c:pt idx="3">
                  <c:v>1603</c:v>
                </c:pt>
                <c:pt idx="4">
                  <c:v>2532</c:v>
                </c:pt>
                <c:pt idx="5">
                  <c:v>41</c:v>
                </c:pt>
                <c:pt idx="6">
                  <c:v>2494</c:v>
                </c:pt>
                <c:pt idx="7">
                  <c:v>5961</c:v>
                </c:pt>
                <c:pt idx="8">
                  <c:v>180</c:v>
                </c:pt>
                <c:pt idx="9">
                  <c:v>32</c:v>
                </c:pt>
                <c:pt idx="10">
                  <c:v>223</c:v>
                </c:pt>
                <c:pt idx="11">
                  <c:v>72</c:v>
                </c:pt>
                <c:pt idx="12">
                  <c:v>110</c:v>
                </c:pt>
                <c:pt idx="13">
                  <c:v>711</c:v>
                </c:pt>
                <c:pt idx="14">
                  <c:v>30</c:v>
                </c:pt>
                <c:pt idx="15">
                  <c:v>3</c:v>
                </c:pt>
                <c:pt idx="16">
                  <c:v>70</c:v>
                </c:pt>
                <c:pt idx="17">
                  <c:v>4</c:v>
                </c:pt>
              </c:numCache>
            </c:numRef>
          </c:val>
          <c:extLst>
            <c:ext xmlns:c16="http://schemas.microsoft.com/office/drawing/2014/chart" uri="{C3380CC4-5D6E-409C-BE32-E72D297353CC}">
              <c16:uniqueId val="{00000002-A505-435B-A55B-DE7095B19AAC}"/>
            </c:ext>
          </c:extLst>
        </c:ser>
        <c:dLbls>
          <c:showLegendKey val="0"/>
          <c:showVal val="0"/>
          <c:showCatName val="0"/>
          <c:showSerName val="0"/>
          <c:showPercent val="0"/>
          <c:showBubbleSize val="0"/>
        </c:dLbls>
        <c:gapWidth val="219"/>
        <c:overlap val="-27"/>
        <c:axId val="1212307951"/>
        <c:axId val="1345416847"/>
      </c:barChart>
      <c:catAx>
        <c:axId val="1212307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345416847"/>
        <c:crosses val="autoZero"/>
        <c:auto val="1"/>
        <c:lblAlgn val="ctr"/>
        <c:lblOffset val="100"/>
        <c:noMultiLvlLbl val="0"/>
      </c:catAx>
      <c:valAx>
        <c:axId val="13454168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Tal personar</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crossAx val="1212307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800" b="0" i="0" baseline="0" dirty="0">
                <a:effectLst/>
              </a:rPr>
              <a:t>Kvinner per 100 menn, 20-29 år og 30-39 år - framskriving 2030</a:t>
            </a:r>
            <a:endParaRPr lang="nb-NO" dirty="0">
              <a:effectLst/>
            </a:endParaRPr>
          </a:p>
        </c:rich>
      </c:tx>
      <c:layout>
        <c:manualLayout>
          <c:xMode val="edge"/>
          <c:yMode val="edge"/>
          <c:x val="0.24662492898311131"/>
          <c:y val="4.052195509029465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9.2044014428872306E-2"/>
          <c:y val="0.15809908998988881"/>
          <c:w val="0.88406737719310213"/>
          <c:h val="0.66364656895137852"/>
        </c:manualLayout>
      </c:layout>
      <c:lineChart>
        <c:grouping val="standard"/>
        <c:varyColors val="0"/>
        <c:ser>
          <c:idx val="0"/>
          <c:order val="0"/>
          <c:tx>
            <c:strRef>
              <c:f>'Ark2'!$B$43</c:f>
              <c:strCache>
                <c:ptCount val="1"/>
                <c:pt idx="0">
                  <c:v>20-29</c:v>
                </c:pt>
              </c:strCache>
            </c:strRef>
          </c:tx>
          <c:spPr>
            <a:ln w="28575" cap="rnd">
              <a:solidFill>
                <a:schemeClr val="accent1"/>
              </a:solidFill>
              <a:round/>
            </a:ln>
            <a:effectLst/>
          </c:spPr>
          <c:marker>
            <c:symbol val="none"/>
          </c:marker>
          <c:cat>
            <c:numRef>
              <c:f>'Ark2'!$C$2:$AP$2</c:f>
              <c:numCache>
                <c:formatCode>General</c:formatCode>
                <c:ptCount val="40"/>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pt idx="33">
                  <c:v>2024</c:v>
                </c:pt>
                <c:pt idx="34">
                  <c:v>2025</c:v>
                </c:pt>
                <c:pt idx="35">
                  <c:v>2026</c:v>
                </c:pt>
                <c:pt idx="36">
                  <c:v>2027</c:v>
                </c:pt>
                <c:pt idx="37">
                  <c:v>2028</c:v>
                </c:pt>
                <c:pt idx="38">
                  <c:v>2029</c:v>
                </c:pt>
                <c:pt idx="39">
                  <c:v>2030</c:v>
                </c:pt>
              </c:numCache>
            </c:numRef>
          </c:cat>
          <c:val>
            <c:numRef>
              <c:f>'Ark2'!$C$43:$AP$43</c:f>
              <c:numCache>
                <c:formatCode>0.0</c:formatCode>
                <c:ptCount val="40"/>
                <c:pt idx="0">
                  <c:v>92.691622103386806</c:v>
                </c:pt>
                <c:pt idx="1">
                  <c:v>87.873462214411248</c:v>
                </c:pt>
                <c:pt idx="2">
                  <c:v>90.169491525423723</c:v>
                </c:pt>
                <c:pt idx="3">
                  <c:v>91.537132987910184</c:v>
                </c:pt>
                <c:pt idx="4">
                  <c:v>96.236559139784944</c:v>
                </c:pt>
                <c:pt idx="5">
                  <c:v>91.099476439790578</c:v>
                </c:pt>
                <c:pt idx="6">
                  <c:v>88.468158347676422</c:v>
                </c:pt>
                <c:pt idx="7">
                  <c:v>86.896551724137922</c:v>
                </c:pt>
                <c:pt idx="8">
                  <c:v>85.49488054607508</c:v>
                </c:pt>
                <c:pt idx="9">
                  <c:v>86.452762923351159</c:v>
                </c:pt>
                <c:pt idx="10">
                  <c:v>92.896174863387984</c:v>
                </c:pt>
                <c:pt idx="11">
                  <c:v>94.3359375</c:v>
                </c:pt>
                <c:pt idx="12">
                  <c:v>99.185336048879833</c:v>
                </c:pt>
                <c:pt idx="13">
                  <c:v>100.20833333333334</c:v>
                </c:pt>
                <c:pt idx="14">
                  <c:v>96.273291925465841</c:v>
                </c:pt>
                <c:pt idx="15">
                  <c:v>94.243070362473347</c:v>
                </c:pt>
                <c:pt idx="16">
                  <c:v>91.973969631236443</c:v>
                </c:pt>
                <c:pt idx="17">
                  <c:v>90.557939914163086</c:v>
                </c:pt>
                <c:pt idx="18">
                  <c:v>93.881856540084385</c:v>
                </c:pt>
                <c:pt idx="19">
                  <c:v>96.467991169977935</c:v>
                </c:pt>
                <c:pt idx="20">
                  <c:v>90.364025695931488</c:v>
                </c:pt>
                <c:pt idx="21">
                  <c:v>89.618644067796609</c:v>
                </c:pt>
                <c:pt idx="22">
                  <c:v>88.362068965517238</c:v>
                </c:pt>
                <c:pt idx="23">
                  <c:v>88.602150537634401</c:v>
                </c:pt>
                <c:pt idx="24">
                  <c:v>83.795309168443495</c:v>
                </c:pt>
                <c:pt idx="25">
                  <c:v>82.58064516129032</c:v>
                </c:pt>
                <c:pt idx="26">
                  <c:v>85.65310492505354</c:v>
                </c:pt>
                <c:pt idx="27">
                  <c:v>85.34482758620689</c:v>
                </c:pt>
                <c:pt idx="28">
                  <c:v>80.869565217391298</c:v>
                </c:pt>
                <c:pt idx="29">
                  <c:v>79.059829059829056</c:v>
                </c:pt>
              </c:numCache>
            </c:numRef>
          </c:val>
          <c:smooth val="0"/>
          <c:extLst>
            <c:ext xmlns:c16="http://schemas.microsoft.com/office/drawing/2014/chart" uri="{C3380CC4-5D6E-409C-BE32-E72D297353CC}">
              <c16:uniqueId val="{00000000-B762-4147-9E21-DB78ABB0A428}"/>
            </c:ext>
          </c:extLst>
        </c:ser>
        <c:ser>
          <c:idx val="1"/>
          <c:order val="1"/>
          <c:tx>
            <c:strRef>
              <c:f>'Ark2'!$B$44</c:f>
              <c:strCache>
                <c:ptCount val="1"/>
                <c:pt idx="0">
                  <c:v>30-39</c:v>
                </c:pt>
              </c:strCache>
            </c:strRef>
          </c:tx>
          <c:spPr>
            <a:ln w="28575" cap="rnd">
              <a:solidFill>
                <a:schemeClr val="accent2"/>
              </a:solidFill>
              <a:round/>
            </a:ln>
            <a:effectLst/>
          </c:spPr>
          <c:marker>
            <c:symbol val="none"/>
          </c:marker>
          <c:cat>
            <c:numRef>
              <c:f>'Ark2'!$C$2:$AP$2</c:f>
              <c:numCache>
                <c:formatCode>General</c:formatCode>
                <c:ptCount val="40"/>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pt idx="33">
                  <c:v>2024</c:v>
                </c:pt>
                <c:pt idx="34">
                  <c:v>2025</c:v>
                </c:pt>
                <c:pt idx="35">
                  <c:v>2026</c:v>
                </c:pt>
                <c:pt idx="36">
                  <c:v>2027</c:v>
                </c:pt>
                <c:pt idx="37">
                  <c:v>2028</c:v>
                </c:pt>
                <c:pt idx="38">
                  <c:v>2029</c:v>
                </c:pt>
                <c:pt idx="39">
                  <c:v>2030</c:v>
                </c:pt>
              </c:numCache>
            </c:numRef>
          </c:cat>
          <c:val>
            <c:numRef>
              <c:f>'Ark2'!$C$44:$AP$44</c:f>
              <c:numCache>
                <c:formatCode>0.0</c:formatCode>
                <c:ptCount val="40"/>
                <c:pt idx="0">
                  <c:v>93.045112781954884</c:v>
                </c:pt>
                <c:pt idx="1">
                  <c:v>96.761904761904759</c:v>
                </c:pt>
                <c:pt idx="2">
                  <c:v>95.375722543352609</c:v>
                </c:pt>
                <c:pt idx="3">
                  <c:v>90.978886756238012</c:v>
                </c:pt>
                <c:pt idx="4">
                  <c:v>87.193973634651599</c:v>
                </c:pt>
                <c:pt idx="5">
                  <c:v>93.702290076335885</c:v>
                </c:pt>
                <c:pt idx="6">
                  <c:v>91.793893129770993</c:v>
                </c:pt>
                <c:pt idx="7">
                  <c:v>95.610687022900763</c:v>
                </c:pt>
                <c:pt idx="8">
                  <c:v>91.304347826086953</c:v>
                </c:pt>
                <c:pt idx="9">
                  <c:v>89.868667917448406</c:v>
                </c:pt>
                <c:pt idx="10">
                  <c:v>90.431519699812384</c:v>
                </c:pt>
                <c:pt idx="11">
                  <c:v>82.5</c:v>
                </c:pt>
                <c:pt idx="12">
                  <c:v>82.456140350877192</c:v>
                </c:pt>
                <c:pt idx="13">
                  <c:v>85.079928952042621</c:v>
                </c:pt>
                <c:pt idx="14">
                  <c:v>88.029465930018418</c:v>
                </c:pt>
                <c:pt idx="15">
                  <c:v>87.453183520599254</c:v>
                </c:pt>
                <c:pt idx="16">
                  <c:v>90.961538461538467</c:v>
                </c:pt>
                <c:pt idx="17">
                  <c:v>90.253411306042892</c:v>
                </c:pt>
                <c:pt idx="18">
                  <c:v>91.089108910891099</c:v>
                </c:pt>
                <c:pt idx="19">
                  <c:v>94.523326572008116</c:v>
                </c:pt>
                <c:pt idx="20">
                  <c:v>99.382716049382708</c:v>
                </c:pt>
                <c:pt idx="21">
                  <c:v>103.51648351648353</c:v>
                </c:pt>
                <c:pt idx="22">
                  <c:v>103.34075723830736</c:v>
                </c:pt>
                <c:pt idx="23">
                  <c:v>104.58515283842796</c:v>
                </c:pt>
                <c:pt idx="24">
                  <c:v>101.08695652173914</c:v>
                </c:pt>
                <c:pt idx="25">
                  <c:v>97.782705099778269</c:v>
                </c:pt>
                <c:pt idx="26">
                  <c:v>94.678492239467843</c:v>
                </c:pt>
                <c:pt idx="27">
                  <c:v>92.043010752688176</c:v>
                </c:pt>
                <c:pt idx="28">
                  <c:v>94.945054945054935</c:v>
                </c:pt>
                <c:pt idx="29">
                  <c:v>93.973214285714292</c:v>
                </c:pt>
              </c:numCache>
            </c:numRef>
          </c:val>
          <c:smooth val="0"/>
          <c:extLst>
            <c:ext xmlns:c16="http://schemas.microsoft.com/office/drawing/2014/chart" uri="{C3380CC4-5D6E-409C-BE32-E72D297353CC}">
              <c16:uniqueId val="{00000001-B762-4147-9E21-DB78ABB0A428}"/>
            </c:ext>
          </c:extLst>
        </c:ser>
        <c:ser>
          <c:idx val="2"/>
          <c:order val="2"/>
          <c:tx>
            <c:strRef>
              <c:f>'Ark2'!$B$45</c:f>
              <c:strCache>
                <c:ptCount val="1"/>
                <c:pt idx="0">
                  <c:v>20-29</c:v>
                </c:pt>
              </c:strCache>
            </c:strRef>
          </c:tx>
          <c:spPr>
            <a:ln w="28575" cap="rnd">
              <a:solidFill>
                <a:srgbClr val="0070C0"/>
              </a:solidFill>
              <a:prstDash val="dash"/>
              <a:round/>
            </a:ln>
            <a:effectLst/>
          </c:spPr>
          <c:marker>
            <c:symbol val="none"/>
          </c:marker>
          <c:cat>
            <c:numRef>
              <c:f>'Ark2'!$C$2:$AP$2</c:f>
              <c:numCache>
                <c:formatCode>General</c:formatCode>
                <c:ptCount val="40"/>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pt idx="33">
                  <c:v>2024</c:v>
                </c:pt>
                <c:pt idx="34">
                  <c:v>2025</c:v>
                </c:pt>
                <c:pt idx="35">
                  <c:v>2026</c:v>
                </c:pt>
                <c:pt idx="36">
                  <c:v>2027</c:v>
                </c:pt>
                <c:pt idx="37">
                  <c:v>2028</c:v>
                </c:pt>
                <c:pt idx="38">
                  <c:v>2029</c:v>
                </c:pt>
                <c:pt idx="39">
                  <c:v>2030</c:v>
                </c:pt>
              </c:numCache>
            </c:numRef>
          </c:cat>
          <c:val>
            <c:numRef>
              <c:f>'Ark2'!$C$45:$AP$45</c:f>
              <c:numCache>
                <c:formatCode>General</c:formatCode>
                <c:ptCount val="40"/>
                <c:pt idx="29" formatCode="0.0">
                  <c:v>79.059829059829056</c:v>
                </c:pt>
                <c:pt idx="30" formatCode="0.0">
                  <c:v>78.318584070796462</c:v>
                </c:pt>
                <c:pt idx="31" formatCode="0.0">
                  <c:v>81.123595505617971</c:v>
                </c:pt>
                <c:pt idx="32" formatCode="0.0">
                  <c:v>80.831408775981529</c:v>
                </c:pt>
                <c:pt idx="33" formatCode="0.0">
                  <c:v>80.470588235294116</c:v>
                </c:pt>
                <c:pt idx="34" formatCode="0.0">
                  <c:v>81.97115384615384</c:v>
                </c:pt>
                <c:pt idx="35" formatCode="0.0">
                  <c:v>82.878411910669982</c:v>
                </c:pt>
                <c:pt idx="36" formatCode="0.0">
                  <c:v>84.729064039408868</c:v>
                </c:pt>
                <c:pt idx="37" formatCode="0.0">
                  <c:v>84.236453201970434</c:v>
                </c:pt>
                <c:pt idx="38" formatCode="0.0">
                  <c:v>85.607940446650119</c:v>
                </c:pt>
                <c:pt idx="39" formatCode="0.0">
                  <c:v>84.197530864197532</c:v>
                </c:pt>
              </c:numCache>
            </c:numRef>
          </c:val>
          <c:smooth val="0"/>
          <c:extLst>
            <c:ext xmlns:c16="http://schemas.microsoft.com/office/drawing/2014/chart" uri="{C3380CC4-5D6E-409C-BE32-E72D297353CC}">
              <c16:uniqueId val="{00000002-B762-4147-9E21-DB78ABB0A428}"/>
            </c:ext>
          </c:extLst>
        </c:ser>
        <c:ser>
          <c:idx val="3"/>
          <c:order val="3"/>
          <c:tx>
            <c:strRef>
              <c:f>'Ark2'!$B$46</c:f>
              <c:strCache>
                <c:ptCount val="1"/>
                <c:pt idx="0">
                  <c:v>30-39</c:v>
                </c:pt>
              </c:strCache>
            </c:strRef>
          </c:tx>
          <c:spPr>
            <a:ln w="28575" cap="rnd">
              <a:solidFill>
                <a:srgbClr val="C00000"/>
              </a:solidFill>
              <a:prstDash val="dash"/>
              <a:round/>
            </a:ln>
            <a:effectLst/>
          </c:spPr>
          <c:marker>
            <c:symbol val="none"/>
          </c:marker>
          <c:cat>
            <c:numRef>
              <c:f>'Ark2'!$C$2:$AP$2</c:f>
              <c:numCache>
                <c:formatCode>General</c:formatCode>
                <c:ptCount val="40"/>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pt idx="33">
                  <c:v>2024</c:v>
                </c:pt>
                <c:pt idx="34">
                  <c:v>2025</c:v>
                </c:pt>
                <c:pt idx="35">
                  <c:v>2026</c:v>
                </c:pt>
                <c:pt idx="36">
                  <c:v>2027</c:v>
                </c:pt>
                <c:pt idx="37">
                  <c:v>2028</c:v>
                </c:pt>
                <c:pt idx="38">
                  <c:v>2029</c:v>
                </c:pt>
                <c:pt idx="39">
                  <c:v>2030</c:v>
                </c:pt>
              </c:numCache>
            </c:numRef>
          </c:cat>
          <c:val>
            <c:numRef>
              <c:f>'Ark2'!$C$46:$AP$46</c:f>
              <c:numCache>
                <c:formatCode>General</c:formatCode>
                <c:ptCount val="40"/>
                <c:pt idx="29" formatCode="0.0">
                  <c:v>93.973214285714292</c:v>
                </c:pt>
                <c:pt idx="30" formatCode="0.0">
                  <c:v>89.414414414414409</c:v>
                </c:pt>
                <c:pt idx="31" formatCode="0.0">
                  <c:v>87.899543378995432</c:v>
                </c:pt>
                <c:pt idx="32" formatCode="0.0">
                  <c:v>86.946386946386951</c:v>
                </c:pt>
                <c:pt idx="33" formatCode="0.0">
                  <c:v>85.106382978723403</c:v>
                </c:pt>
                <c:pt idx="34" formatCode="0.0">
                  <c:v>87.530562347188265</c:v>
                </c:pt>
                <c:pt idx="35" formatCode="0.0">
                  <c:v>87.378640776699029</c:v>
                </c:pt>
                <c:pt idx="36" formatCode="0.0">
                  <c:v>85.194174757281544</c:v>
                </c:pt>
                <c:pt idx="37" formatCode="0.0">
                  <c:v>84.444444444444443</c:v>
                </c:pt>
                <c:pt idx="38" formatCode="0.0">
                  <c:v>82.630272952853602</c:v>
                </c:pt>
                <c:pt idx="39" formatCode="0.0">
                  <c:v>82.107843137254903</c:v>
                </c:pt>
              </c:numCache>
            </c:numRef>
          </c:val>
          <c:smooth val="0"/>
          <c:extLst>
            <c:ext xmlns:c16="http://schemas.microsoft.com/office/drawing/2014/chart" uri="{C3380CC4-5D6E-409C-BE32-E72D297353CC}">
              <c16:uniqueId val="{00000003-B762-4147-9E21-DB78ABB0A428}"/>
            </c:ext>
          </c:extLst>
        </c:ser>
        <c:dLbls>
          <c:showLegendKey val="0"/>
          <c:showVal val="0"/>
          <c:showCatName val="0"/>
          <c:showSerName val="0"/>
          <c:showPercent val="0"/>
          <c:showBubbleSize val="0"/>
        </c:dLbls>
        <c:smooth val="0"/>
        <c:axId val="1692199631"/>
        <c:axId val="1549987359"/>
      </c:lineChart>
      <c:catAx>
        <c:axId val="169219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549987359"/>
        <c:crosses val="autoZero"/>
        <c:auto val="1"/>
        <c:lblAlgn val="ctr"/>
        <c:lblOffset val="100"/>
        <c:noMultiLvlLbl val="0"/>
      </c:catAx>
      <c:valAx>
        <c:axId val="15499873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sz="1000" b="0" i="0" u="none" strike="noStrike" baseline="0" dirty="0">
                    <a:effectLst/>
                  </a:rPr>
                  <a:t>Kvinner per 100 menn</a:t>
                </a:r>
                <a:endParaRPr lang="nn-NO" dirty="0"/>
              </a:p>
            </c:rich>
          </c:tx>
          <c:layout>
            <c:manualLayout>
              <c:xMode val="edge"/>
              <c:yMode val="edge"/>
              <c:x val="1.8033621045988522E-2"/>
              <c:y val="0.3702059930281905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692199631"/>
        <c:crosses val="autoZero"/>
        <c:crossBetween val="between"/>
      </c:valAx>
      <c:spPr>
        <a:noFill/>
        <a:ln>
          <a:noFill/>
        </a:ln>
        <a:effectLst/>
      </c:spPr>
    </c:plotArea>
    <c:legend>
      <c:legendPos val="b"/>
      <c:layout>
        <c:manualLayout>
          <c:xMode val="edge"/>
          <c:yMode val="edge"/>
          <c:x val="0.33862164734081207"/>
          <c:y val="0.92537614440548532"/>
          <c:w val="0.34464061320045541"/>
          <c:h val="3.61084476622613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B05B170-0002-4E08-9F14-56A465469E5C}" type="datetimeFigureOut">
              <a:rPr lang="nb-NO" smtClean="0"/>
              <a:t>22.12.2020</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1D45CEB-8C93-4424-86BF-B97E0BFA253C}" type="slidenum">
              <a:rPr lang="nb-NO" smtClean="0"/>
              <a:t>‹#›</a:t>
            </a:fld>
            <a:endParaRPr lang="nb-NO"/>
          </a:p>
        </p:txBody>
      </p:sp>
    </p:spTree>
    <p:extLst>
      <p:ext uri="{BB962C8B-B14F-4D97-AF65-F5344CB8AC3E}">
        <p14:creationId xmlns:p14="http://schemas.microsoft.com/office/powerpoint/2010/main" val="1478903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1D45CEB-8C93-4424-86BF-B97E0BFA253C}" type="slidenum">
              <a:rPr lang="nb-NO" smtClean="0"/>
              <a:t>1</a:t>
            </a:fld>
            <a:endParaRPr lang="nb-NO"/>
          </a:p>
        </p:txBody>
      </p:sp>
    </p:spTree>
    <p:extLst>
      <p:ext uri="{BB962C8B-B14F-4D97-AF65-F5344CB8AC3E}">
        <p14:creationId xmlns:p14="http://schemas.microsoft.com/office/powerpoint/2010/main" val="261331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71D45CEB-8C93-4424-86BF-B97E0BFA253C}" type="slidenum">
              <a:rPr lang="nb-NO" smtClean="0"/>
              <a:t>8</a:t>
            </a:fld>
            <a:endParaRPr lang="nb-NO"/>
          </a:p>
        </p:txBody>
      </p:sp>
    </p:spTree>
    <p:extLst>
      <p:ext uri="{BB962C8B-B14F-4D97-AF65-F5344CB8AC3E}">
        <p14:creationId xmlns:p14="http://schemas.microsoft.com/office/powerpoint/2010/main" val="386324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dirty="0"/>
          </a:p>
        </p:txBody>
      </p:sp>
      <p:sp>
        <p:nvSpPr>
          <p:cNvPr id="4" name="Plassholder for lysbildenummer 3"/>
          <p:cNvSpPr>
            <a:spLocks noGrp="1"/>
          </p:cNvSpPr>
          <p:nvPr>
            <p:ph type="sldNum" sz="quarter" idx="5"/>
          </p:nvPr>
        </p:nvSpPr>
        <p:spPr/>
        <p:txBody>
          <a:bodyPr/>
          <a:lstStyle/>
          <a:p>
            <a:fld id="{71D45CEB-8C93-4424-86BF-B97E0BFA253C}" type="slidenum">
              <a:rPr lang="nb-NO" smtClean="0"/>
              <a:t>20</a:t>
            </a:fld>
            <a:endParaRPr lang="nb-NO"/>
          </a:p>
        </p:txBody>
      </p:sp>
    </p:spTree>
    <p:extLst>
      <p:ext uri="{BB962C8B-B14F-4D97-AF65-F5344CB8AC3E}">
        <p14:creationId xmlns:p14="http://schemas.microsoft.com/office/powerpoint/2010/main" val="3327094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1D45CEB-8C93-4424-86BF-B97E0BFA253C}" type="slidenum">
              <a:rPr lang="nb-NO" smtClean="0"/>
              <a:t>35</a:t>
            </a:fld>
            <a:endParaRPr lang="nb-NO"/>
          </a:p>
        </p:txBody>
      </p:sp>
    </p:spTree>
    <p:extLst>
      <p:ext uri="{BB962C8B-B14F-4D97-AF65-F5344CB8AC3E}">
        <p14:creationId xmlns:p14="http://schemas.microsoft.com/office/powerpoint/2010/main" val="3152538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1D45CEB-8C93-4424-86BF-B97E0BFA253C}" type="slidenum">
              <a:rPr lang="nb-NO" smtClean="0"/>
              <a:t>36</a:t>
            </a:fld>
            <a:endParaRPr lang="nb-NO"/>
          </a:p>
        </p:txBody>
      </p:sp>
    </p:spTree>
    <p:extLst>
      <p:ext uri="{BB962C8B-B14F-4D97-AF65-F5344CB8AC3E}">
        <p14:creationId xmlns:p14="http://schemas.microsoft.com/office/powerpoint/2010/main" val="358076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09600" y="3821439"/>
            <a:ext cx="10668000" cy="1470025"/>
          </a:xfrm>
        </p:spPr>
        <p:txBody>
          <a:bodyPr/>
          <a:lstStyle>
            <a:lvl1pPr>
              <a:defRPr>
                <a:solidFill>
                  <a:schemeClr val="tx1">
                    <a:lumMod val="50000"/>
                    <a:lumOff val="50000"/>
                  </a:schemeClr>
                </a:solidFill>
              </a:defRPr>
            </a:lvl1pPr>
          </a:lstStyle>
          <a:p>
            <a:r>
              <a:rPr lang="nb-NO" dirty="0"/>
              <a:t>Klikk for å redigere tittelstil</a:t>
            </a:r>
          </a:p>
        </p:txBody>
      </p:sp>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chemeClr val="tx1">
                    <a:lumMod val="50000"/>
                    <a:lumOff val="50000"/>
                  </a:schemeClr>
                </a:solidFill>
              </a:defRPr>
            </a:lvl1pPr>
          </a:lstStyle>
          <a:p>
            <a:endParaRPr lang="nb-NO"/>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chemeClr val="tx1">
                    <a:lumMod val="50000"/>
                    <a:lumOff val="50000"/>
                  </a:schemeClr>
                </a:solidFill>
              </a:defRPr>
            </a:lvl1pPr>
          </a:lstStyle>
          <a:p>
            <a:endParaRPr lang="nb-NO"/>
          </a:p>
        </p:txBody>
      </p:sp>
    </p:spTree>
    <p:extLst>
      <p:ext uri="{BB962C8B-B14F-4D97-AF65-F5344CB8AC3E}">
        <p14:creationId xmlns:p14="http://schemas.microsoft.com/office/powerpoint/2010/main" val="554124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a:xfrm>
            <a:off x="609600" y="1085851"/>
            <a:ext cx="10972800" cy="5040313"/>
          </a:xfrm>
          <a:prstGeom prst="rect">
            <a:avLst/>
          </a:prstGeo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609600" y="6356351"/>
            <a:ext cx="28448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9566EEC5-AE48-F448-820D-3D23083F56AA}" type="slidenum">
              <a:rPr lang="nb-NO" smtClean="0"/>
              <a:t>‹#›</a:t>
            </a:fld>
            <a:endParaRPr lang="nb-NO"/>
          </a:p>
        </p:txBody>
      </p:sp>
    </p:spTree>
    <p:extLst>
      <p:ext uri="{BB962C8B-B14F-4D97-AF65-F5344CB8AC3E}">
        <p14:creationId xmlns:p14="http://schemas.microsoft.com/office/powerpoint/2010/main" val="324069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a:prstGeom prst="rect">
            <a:avLst/>
          </a:prstGeo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609600" y="6356351"/>
            <a:ext cx="28448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9566EEC5-AE48-F448-820D-3D23083F56AA}" type="slidenum">
              <a:rPr lang="nb-NO" smtClean="0"/>
              <a:t>‹#›</a:t>
            </a:fld>
            <a:endParaRPr lang="nb-NO"/>
          </a:p>
        </p:txBody>
      </p:sp>
    </p:spTree>
    <p:extLst>
      <p:ext uri="{BB962C8B-B14F-4D97-AF65-F5344CB8AC3E}">
        <p14:creationId xmlns:p14="http://schemas.microsoft.com/office/powerpoint/2010/main" val="322523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tellysbilde">
    <p:spTree>
      <p:nvGrpSpPr>
        <p:cNvPr id="1" name=""/>
        <p:cNvGrpSpPr/>
        <p:nvPr/>
      </p:nvGrpSpPr>
      <p:grpSpPr>
        <a:xfrm>
          <a:off x="0" y="0"/>
          <a:ext cx="0" cy="0"/>
          <a:chOff x="0" y="0"/>
          <a:chExt cx="0" cy="0"/>
        </a:xfrm>
      </p:grpSpPr>
      <p:pic>
        <p:nvPicPr>
          <p:cNvPr id="9" name="Bilde 8" descr="Skjermbilde 2014-03-26 kl. 10.24.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6834" y="6940"/>
            <a:ext cx="133089" cy="6858000"/>
          </a:xfrm>
          <a:prstGeom prst="rect">
            <a:avLst/>
          </a:prstGeom>
        </p:spPr>
      </p:pic>
      <p:pic>
        <p:nvPicPr>
          <p:cNvPr id="10" name="Bilde 9" descr="Skjermbilde 2014-03-26 kl. 10.24.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40"/>
            <a:ext cx="133089" cy="6858000"/>
          </a:xfrm>
          <a:prstGeom prst="rect">
            <a:avLst/>
          </a:prstGeom>
        </p:spPr>
      </p:pic>
    </p:spTree>
    <p:extLst>
      <p:ext uri="{BB962C8B-B14F-4D97-AF65-F5344CB8AC3E}">
        <p14:creationId xmlns:p14="http://schemas.microsoft.com/office/powerpoint/2010/main" val="1489684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9AAFA6-8E35-4ECB-ADFD-532AF5EC380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447CAD5-84C4-4F7F-8D95-555A189E02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28DDF3B-D0C9-456F-B175-5EEE76FAD130}"/>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DD50602B-5090-4893-8267-C7B8B84CEBB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090AF96-7B09-4C00-AC08-54089B44BB90}"/>
              </a:ext>
            </a:extLst>
          </p:cNvPr>
          <p:cNvSpPr>
            <a:spLocks noGrp="1"/>
          </p:cNvSpPr>
          <p:nvPr>
            <p:ph type="sldNum" sz="quarter" idx="12"/>
          </p:nvPr>
        </p:nvSpPr>
        <p:spPr/>
        <p:txBody>
          <a:body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304916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9CE219-A1E4-4A9E-BC25-C90C061081D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DD748A9-F33E-47C0-A14A-B9DEF1D19172}"/>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5C0F8AB-8784-4314-B875-14F50A898E8E}"/>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50D6A51E-0845-450E-A7D2-8745676E8A1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FC06DDF-0989-4B06-B164-960793B56DD7}"/>
              </a:ext>
            </a:extLst>
          </p:cNvPr>
          <p:cNvSpPr>
            <a:spLocks noGrp="1"/>
          </p:cNvSpPr>
          <p:nvPr>
            <p:ph type="sldNum" sz="quarter" idx="12"/>
          </p:nvPr>
        </p:nvSpPr>
        <p:spPr/>
        <p:txBody>
          <a:body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2378177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95E114-0E74-4273-B3FD-DA79689200E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95ED7771-7AB3-459E-9973-C7A632101A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CB5CE0D-A2E9-4910-AFF8-40DE06D5B72C}"/>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82ED13FA-D26A-4470-BA13-205A98B6582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7FF1704-5F75-45A1-BE29-5BA37B069753}"/>
              </a:ext>
            </a:extLst>
          </p:cNvPr>
          <p:cNvSpPr>
            <a:spLocks noGrp="1"/>
          </p:cNvSpPr>
          <p:nvPr>
            <p:ph type="sldNum" sz="quarter" idx="12"/>
          </p:nvPr>
        </p:nvSpPr>
        <p:spPr/>
        <p:txBody>
          <a:body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92370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CAC6F4-F15C-434F-9D4A-0B475AA3658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56B87D6-2253-4C8D-9736-EC620D8741CA}"/>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13BC30C-1B4B-4A4D-B3DA-D1CBF6D8A31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731F047A-9BBF-42B3-827C-23B450E463FC}"/>
              </a:ext>
            </a:extLst>
          </p:cNvPr>
          <p:cNvSpPr>
            <a:spLocks noGrp="1"/>
          </p:cNvSpPr>
          <p:nvPr>
            <p:ph type="dt" sz="half" idx="10"/>
          </p:nvPr>
        </p:nvSpPr>
        <p:spPr/>
        <p:txBody>
          <a:bodyPr/>
          <a:lstStyle/>
          <a:p>
            <a:endParaRPr lang="nb-NO"/>
          </a:p>
        </p:txBody>
      </p:sp>
      <p:sp>
        <p:nvSpPr>
          <p:cNvPr id="6" name="Plassholder for bunntekst 5">
            <a:extLst>
              <a:ext uri="{FF2B5EF4-FFF2-40B4-BE49-F238E27FC236}">
                <a16:creationId xmlns:a16="http://schemas.microsoft.com/office/drawing/2014/main" id="{4E5B8BDA-B590-44AE-BF6E-202D3DF196D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ED56D66-0B0A-4E4F-8F2C-77D4C8D75AC3}"/>
              </a:ext>
            </a:extLst>
          </p:cNvPr>
          <p:cNvSpPr>
            <a:spLocks noGrp="1"/>
          </p:cNvSpPr>
          <p:nvPr>
            <p:ph type="sldNum" sz="quarter" idx="12"/>
          </p:nvPr>
        </p:nvSpPr>
        <p:spPr/>
        <p:txBody>
          <a:bodyPr/>
          <a:lstStyle/>
          <a:p>
            <a:fld id="{9566EEC5-AE48-F448-820D-3D23083F56AA}" type="slidenum">
              <a:rPr lang="nb-NO" smtClean="0"/>
              <a:pPr/>
              <a:t>‹#›</a:t>
            </a:fld>
            <a:endParaRPr lang="nb-NO"/>
          </a:p>
        </p:txBody>
      </p:sp>
    </p:spTree>
    <p:extLst>
      <p:ext uri="{BB962C8B-B14F-4D97-AF65-F5344CB8AC3E}">
        <p14:creationId xmlns:p14="http://schemas.microsoft.com/office/powerpoint/2010/main" val="4242677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4C3466-83E8-4978-BB2C-925647FB785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93009F3C-B59F-41B3-8BC1-63C9AA7286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D30D9AC-C56E-4EFE-B1DF-0728047C66D2}"/>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AD4998BD-0DB3-4A0D-BC08-AA02F2450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998C9BB-98F5-45BF-BE69-A9B9D4F57B32}"/>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93A5EA3-72CE-4E4C-A029-1FA63E3F22B2}"/>
              </a:ext>
            </a:extLst>
          </p:cNvPr>
          <p:cNvSpPr>
            <a:spLocks noGrp="1"/>
          </p:cNvSpPr>
          <p:nvPr>
            <p:ph type="dt" sz="half" idx="10"/>
          </p:nvPr>
        </p:nvSpPr>
        <p:spPr/>
        <p:txBody>
          <a:bodyPr/>
          <a:lstStyle/>
          <a:p>
            <a:endParaRPr lang="nb-NO"/>
          </a:p>
        </p:txBody>
      </p:sp>
      <p:sp>
        <p:nvSpPr>
          <p:cNvPr id="8" name="Plassholder for bunntekst 7">
            <a:extLst>
              <a:ext uri="{FF2B5EF4-FFF2-40B4-BE49-F238E27FC236}">
                <a16:creationId xmlns:a16="http://schemas.microsoft.com/office/drawing/2014/main" id="{7FCE45DE-E595-4733-A30B-1F5224E659C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C6E7725-C9E5-4F47-99A2-B912E65E47CB}"/>
              </a:ext>
            </a:extLst>
          </p:cNvPr>
          <p:cNvSpPr>
            <a:spLocks noGrp="1"/>
          </p:cNvSpPr>
          <p:nvPr>
            <p:ph type="sldNum" sz="quarter" idx="12"/>
          </p:nvPr>
        </p:nvSpPr>
        <p:spPr/>
        <p:txBody>
          <a:bodyPr/>
          <a:lstStyle/>
          <a:p>
            <a:fld id="{9566EEC5-AE48-F448-820D-3D23083F56AA}" type="slidenum">
              <a:rPr lang="nb-NO" smtClean="0"/>
              <a:t>‹#›</a:t>
            </a:fld>
            <a:endParaRPr lang="nb-NO"/>
          </a:p>
        </p:txBody>
      </p:sp>
    </p:spTree>
    <p:extLst>
      <p:ext uri="{BB962C8B-B14F-4D97-AF65-F5344CB8AC3E}">
        <p14:creationId xmlns:p14="http://schemas.microsoft.com/office/powerpoint/2010/main" val="1968333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93BA6D-EACF-4A01-B610-B283B7C4E83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6B9B665D-8791-41C2-9A00-10053254D5C1}"/>
              </a:ext>
            </a:extLst>
          </p:cNvPr>
          <p:cNvSpPr>
            <a:spLocks noGrp="1"/>
          </p:cNvSpPr>
          <p:nvPr>
            <p:ph type="dt" sz="half" idx="10"/>
          </p:nvPr>
        </p:nvSpPr>
        <p:spPr/>
        <p:txBody>
          <a:bodyPr/>
          <a:lstStyle/>
          <a:p>
            <a:endParaRPr lang="nb-NO"/>
          </a:p>
        </p:txBody>
      </p:sp>
      <p:sp>
        <p:nvSpPr>
          <p:cNvPr id="4" name="Plassholder for bunntekst 3">
            <a:extLst>
              <a:ext uri="{FF2B5EF4-FFF2-40B4-BE49-F238E27FC236}">
                <a16:creationId xmlns:a16="http://schemas.microsoft.com/office/drawing/2014/main" id="{AF2FFA59-5E6F-481A-8D91-FA714AC8AD55}"/>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25B64CF-2D4D-4DC4-A274-99E876F8F3BB}"/>
              </a:ext>
            </a:extLst>
          </p:cNvPr>
          <p:cNvSpPr>
            <a:spLocks noGrp="1"/>
          </p:cNvSpPr>
          <p:nvPr>
            <p:ph type="sldNum" sz="quarter" idx="12"/>
          </p:nvPr>
        </p:nvSpPr>
        <p:spPr/>
        <p:txBody>
          <a:bodyPr/>
          <a:lstStyle/>
          <a:p>
            <a:fld id="{9566EEC5-AE48-F448-820D-3D23083F56AA}" type="slidenum">
              <a:rPr lang="nb-NO" smtClean="0"/>
              <a:t>‹#›</a:t>
            </a:fld>
            <a:endParaRPr lang="nb-NO"/>
          </a:p>
        </p:txBody>
      </p:sp>
    </p:spTree>
    <p:extLst>
      <p:ext uri="{BB962C8B-B14F-4D97-AF65-F5344CB8AC3E}">
        <p14:creationId xmlns:p14="http://schemas.microsoft.com/office/powerpoint/2010/main" val="1160144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F72EBAF-CC0D-4297-AF33-2F82C5CB4612}"/>
              </a:ext>
            </a:extLst>
          </p:cNvPr>
          <p:cNvSpPr>
            <a:spLocks noGrp="1"/>
          </p:cNvSpPr>
          <p:nvPr>
            <p:ph type="dt" sz="half" idx="10"/>
          </p:nvPr>
        </p:nvSpPr>
        <p:spPr/>
        <p:txBody>
          <a:bodyPr/>
          <a:lstStyle/>
          <a:p>
            <a:endParaRPr lang="nb-NO"/>
          </a:p>
        </p:txBody>
      </p:sp>
      <p:sp>
        <p:nvSpPr>
          <p:cNvPr id="3" name="Plassholder for bunntekst 2">
            <a:extLst>
              <a:ext uri="{FF2B5EF4-FFF2-40B4-BE49-F238E27FC236}">
                <a16:creationId xmlns:a16="http://schemas.microsoft.com/office/drawing/2014/main" id="{3170B5C6-B09E-496D-A670-184535AF51E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CEF7CB3-D05B-4DFE-A4B3-39F21FE285FD}"/>
              </a:ext>
            </a:extLst>
          </p:cNvPr>
          <p:cNvSpPr>
            <a:spLocks noGrp="1"/>
          </p:cNvSpPr>
          <p:nvPr>
            <p:ph type="sldNum" sz="quarter" idx="12"/>
          </p:nvPr>
        </p:nvSpPr>
        <p:spPr/>
        <p:txBody>
          <a:body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149163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2195503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9E2F89-309B-46F9-8E10-7415856F66D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EC89D2A-DB6A-47B1-8265-5C09DC7FDE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302FCCE-BAFB-4C69-8DAB-A1301C595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21364AA-AD27-4DBB-82C3-68BFFFBB6CAD}"/>
              </a:ext>
            </a:extLst>
          </p:cNvPr>
          <p:cNvSpPr>
            <a:spLocks noGrp="1"/>
          </p:cNvSpPr>
          <p:nvPr>
            <p:ph type="dt" sz="half" idx="10"/>
          </p:nvPr>
        </p:nvSpPr>
        <p:spPr/>
        <p:txBody>
          <a:bodyPr/>
          <a:lstStyle/>
          <a:p>
            <a:endParaRPr lang="nb-NO"/>
          </a:p>
        </p:txBody>
      </p:sp>
      <p:sp>
        <p:nvSpPr>
          <p:cNvPr id="6" name="Plassholder for bunntekst 5">
            <a:extLst>
              <a:ext uri="{FF2B5EF4-FFF2-40B4-BE49-F238E27FC236}">
                <a16:creationId xmlns:a16="http://schemas.microsoft.com/office/drawing/2014/main" id="{99BE8784-B4F8-4DDE-BCA7-5912C6367DE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B77C20F-D514-4C29-B26B-3D38CAD9EDB4}"/>
              </a:ext>
            </a:extLst>
          </p:cNvPr>
          <p:cNvSpPr>
            <a:spLocks noGrp="1"/>
          </p:cNvSpPr>
          <p:nvPr>
            <p:ph type="sldNum" sz="quarter" idx="12"/>
          </p:nvPr>
        </p:nvSpPr>
        <p:spPr/>
        <p:txBody>
          <a:bodyPr/>
          <a:lstStyle/>
          <a:p>
            <a:fld id="{9566EEC5-AE48-F448-820D-3D23083F56AA}" type="slidenum">
              <a:rPr lang="nb-NO" smtClean="0"/>
              <a:t>‹#›</a:t>
            </a:fld>
            <a:endParaRPr lang="nb-NO"/>
          </a:p>
        </p:txBody>
      </p:sp>
    </p:spTree>
    <p:extLst>
      <p:ext uri="{BB962C8B-B14F-4D97-AF65-F5344CB8AC3E}">
        <p14:creationId xmlns:p14="http://schemas.microsoft.com/office/powerpoint/2010/main" val="3381006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79DA99-9CCF-4546-AEE8-41DACDB9D22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581EB12-D373-4452-882C-2AD2F449A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4071F094-EAC3-4BC1-8AC1-60A4264C2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0C199B2-EAFD-4FA7-87EC-199850404EF1}"/>
              </a:ext>
            </a:extLst>
          </p:cNvPr>
          <p:cNvSpPr>
            <a:spLocks noGrp="1"/>
          </p:cNvSpPr>
          <p:nvPr>
            <p:ph type="dt" sz="half" idx="10"/>
          </p:nvPr>
        </p:nvSpPr>
        <p:spPr/>
        <p:txBody>
          <a:bodyPr/>
          <a:lstStyle/>
          <a:p>
            <a:endParaRPr lang="nb-NO"/>
          </a:p>
        </p:txBody>
      </p:sp>
      <p:sp>
        <p:nvSpPr>
          <p:cNvPr id="6" name="Plassholder for bunntekst 5">
            <a:extLst>
              <a:ext uri="{FF2B5EF4-FFF2-40B4-BE49-F238E27FC236}">
                <a16:creationId xmlns:a16="http://schemas.microsoft.com/office/drawing/2014/main" id="{1F55B4DC-4DDD-42D0-A8EA-648ED0B5E18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F631892-721F-4FAA-B1DA-0EDFB9A0DDFC}"/>
              </a:ext>
            </a:extLst>
          </p:cNvPr>
          <p:cNvSpPr>
            <a:spLocks noGrp="1"/>
          </p:cNvSpPr>
          <p:nvPr>
            <p:ph type="sldNum" sz="quarter" idx="12"/>
          </p:nvPr>
        </p:nvSpPr>
        <p:spPr/>
        <p:txBody>
          <a:bodyPr/>
          <a:lstStyle/>
          <a:p>
            <a:fld id="{9566EEC5-AE48-F448-820D-3D23083F56AA}" type="slidenum">
              <a:rPr lang="nb-NO" smtClean="0"/>
              <a:t>‹#›</a:t>
            </a:fld>
            <a:endParaRPr lang="nb-NO"/>
          </a:p>
        </p:txBody>
      </p:sp>
    </p:spTree>
    <p:extLst>
      <p:ext uri="{BB962C8B-B14F-4D97-AF65-F5344CB8AC3E}">
        <p14:creationId xmlns:p14="http://schemas.microsoft.com/office/powerpoint/2010/main" val="59488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CB33F4-4DB9-47AD-98BF-5AEB5C58F11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0AEB0E7-10B1-4E69-BB39-2C7E6324991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BE63F6E-518F-4C23-9E67-EDD18E57E077}"/>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AAF4FB06-C9B4-4909-B7E1-940153A37B7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CA540F6-0BAA-4353-AFA5-C61163B8A229}"/>
              </a:ext>
            </a:extLst>
          </p:cNvPr>
          <p:cNvSpPr>
            <a:spLocks noGrp="1"/>
          </p:cNvSpPr>
          <p:nvPr>
            <p:ph type="sldNum" sz="quarter" idx="12"/>
          </p:nvPr>
        </p:nvSpPr>
        <p:spPr/>
        <p:txBody>
          <a:bodyPr/>
          <a:lstStyle/>
          <a:p>
            <a:fld id="{9566EEC5-AE48-F448-820D-3D23083F56AA}" type="slidenum">
              <a:rPr lang="nb-NO" smtClean="0"/>
              <a:t>‹#›</a:t>
            </a:fld>
            <a:endParaRPr lang="nb-NO"/>
          </a:p>
        </p:txBody>
      </p:sp>
    </p:spTree>
    <p:extLst>
      <p:ext uri="{BB962C8B-B14F-4D97-AF65-F5344CB8AC3E}">
        <p14:creationId xmlns:p14="http://schemas.microsoft.com/office/powerpoint/2010/main" val="4002424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6803279D-2559-4DA6-9823-8E96CED4403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8B38344D-B71F-43EE-85E3-ED1318DDD27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5BB0D4E-68E0-4FFA-89BA-E53DFF9F5CDB}"/>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792C49AD-9ED0-40BE-B906-F08D0C6DB1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4E01EDD-59A9-46F6-90E4-A2472B41289A}"/>
              </a:ext>
            </a:extLst>
          </p:cNvPr>
          <p:cNvSpPr>
            <a:spLocks noGrp="1"/>
          </p:cNvSpPr>
          <p:nvPr>
            <p:ph type="sldNum" sz="quarter" idx="12"/>
          </p:nvPr>
        </p:nvSpPr>
        <p:spPr/>
        <p:txBody>
          <a:bodyPr/>
          <a:lstStyle/>
          <a:p>
            <a:fld id="{9566EEC5-AE48-F448-820D-3D23083F56AA}" type="slidenum">
              <a:rPr lang="nb-NO" smtClean="0"/>
              <a:t>‹#›</a:t>
            </a:fld>
            <a:endParaRPr lang="nb-NO"/>
          </a:p>
        </p:txBody>
      </p:sp>
    </p:spTree>
    <p:extLst>
      <p:ext uri="{BB962C8B-B14F-4D97-AF65-F5344CB8AC3E}">
        <p14:creationId xmlns:p14="http://schemas.microsoft.com/office/powerpoint/2010/main" val="3963498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09600" y="3821439"/>
            <a:ext cx="10668000" cy="1470025"/>
          </a:xfrm>
        </p:spPr>
        <p:txBody>
          <a:bodyPr/>
          <a:lstStyle>
            <a:lvl1pPr>
              <a:defRPr>
                <a:solidFill>
                  <a:schemeClr val="tx1">
                    <a:lumMod val="50000"/>
                    <a:lumOff val="50000"/>
                  </a:schemeClr>
                </a:solidFill>
              </a:defRPr>
            </a:lvl1pPr>
          </a:lstStyle>
          <a:p>
            <a:r>
              <a:rPr lang="nb-NO" dirty="0"/>
              <a:t>Klikk for å redigere tittelstil</a:t>
            </a:r>
          </a:p>
        </p:txBody>
      </p:sp>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chemeClr val="tx1">
                    <a:lumMod val="50000"/>
                    <a:lumOff val="50000"/>
                  </a:schemeClr>
                </a:solidFill>
              </a:defRPr>
            </a:lvl1pPr>
          </a:lstStyle>
          <a:p>
            <a:endParaRPr lang="nb-NO"/>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chemeClr val="tx1">
                    <a:lumMod val="50000"/>
                    <a:lumOff val="50000"/>
                  </a:schemeClr>
                </a:solidFill>
              </a:defRPr>
            </a:lvl1pPr>
          </a:lstStyle>
          <a:p>
            <a:endParaRPr lang="nb-NO"/>
          </a:p>
        </p:txBody>
      </p:sp>
    </p:spTree>
    <p:extLst>
      <p:ext uri="{BB962C8B-B14F-4D97-AF65-F5344CB8AC3E}">
        <p14:creationId xmlns:p14="http://schemas.microsoft.com/office/powerpoint/2010/main" val="1972106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776148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1729395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75977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3601413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266017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solidFill>
                  <a:schemeClr val="tx1">
                    <a:lumMod val="50000"/>
                    <a:lumOff val="50000"/>
                  </a:schemeClr>
                </a:solidFill>
              </a:defRPr>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a:xfrm>
            <a:off x="609600" y="6356351"/>
            <a:ext cx="2844800" cy="365125"/>
          </a:xfrm>
          <a:prstGeom prst="rect">
            <a:avLst/>
          </a:prstGeom>
        </p:spPr>
        <p:txBody>
          <a:bodyPr/>
          <a:lstStyle>
            <a:lvl1pPr>
              <a:defRPr>
                <a:solidFill>
                  <a:schemeClr val="tx1">
                    <a:lumMod val="50000"/>
                    <a:lumOff val="50000"/>
                  </a:schemeClr>
                </a:solidFill>
              </a:defRPr>
            </a:lvl1pPr>
          </a:lstStyle>
          <a:p>
            <a:endParaRPr lang="nb-NO"/>
          </a:p>
        </p:txBody>
      </p:sp>
      <p:sp>
        <p:nvSpPr>
          <p:cNvPr id="5" name="Plassholder for bunntekst 4"/>
          <p:cNvSpPr>
            <a:spLocks noGrp="1"/>
          </p:cNvSpPr>
          <p:nvPr>
            <p:ph type="ftr" sz="quarter" idx="11"/>
          </p:nvPr>
        </p:nvSpPr>
        <p:spPr>
          <a:xfrm>
            <a:off x="4165600" y="6356351"/>
            <a:ext cx="3860800" cy="365125"/>
          </a:xfrm>
          <a:prstGeom prst="rect">
            <a:avLst/>
          </a:prstGeom>
        </p:spPr>
        <p:txBody>
          <a:bodyPr/>
          <a:lstStyle>
            <a:lvl1pPr>
              <a:defRPr>
                <a:solidFill>
                  <a:schemeClr val="tx1">
                    <a:lumMod val="50000"/>
                    <a:lumOff val="50000"/>
                  </a:schemeClr>
                </a:solidFill>
              </a:defRPr>
            </a:lvl1pPr>
          </a:lstStyle>
          <a:p>
            <a:endParaRPr lang="nb-NO"/>
          </a:p>
        </p:txBody>
      </p:sp>
    </p:spTree>
    <p:extLst>
      <p:ext uri="{BB962C8B-B14F-4D97-AF65-F5344CB8AC3E}">
        <p14:creationId xmlns:p14="http://schemas.microsoft.com/office/powerpoint/2010/main" val="1916447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2544796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3160333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3084781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2702419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4288769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2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4292329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3623778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4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1175991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5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2065631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6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3763238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b-NO"/>
              <a:t>Klikk for å redigere tittelstil</a:t>
            </a:r>
          </a:p>
        </p:txBody>
      </p:sp>
      <p:sp>
        <p:nvSpPr>
          <p:cNvPr id="3" name="Plassholder for innhold 2"/>
          <p:cNvSpPr>
            <a:spLocks noGrp="1"/>
          </p:cNvSpPr>
          <p:nvPr>
            <p:ph sz="half" idx="1" hasCustomPrompt="1"/>
          </p:nvPr>
        </p:nvSpPr>
        <p:spPr>
          <a:xfrm>
            <a:off x="609600" y="1600201"/>
            <a:ext cx="5384800" cy="4525963"/>
          </a:xfrm>
          <a:prstGeom prst="rect">
            <a:avLst/>
          </a:prstGeom>
        </p:spPr>
        <p:txBody>
          <a:bodyPr/>
          <a:lstStyle>
            <a:lvl1pPr>
              <a:defRPr sz="2800">
                <a:solidFill>
                  <a:schemeClr val="tx1">
                    <a:lumMod val="50000"/>
                    <a:lumOff val="50000"/>
                  </a:schemeClr>
                </a:solidFill>
              </a:defRPr>
            </a:lvl1pPr>
            <a:lvl2pPr>
              <a:defRPr sz="2400">
                <a:solidFill>
                  <a:schemeClr val="tx1">
                    <a:lumMod val="50000"/>
                    <a:lumOff val="50000"/>
                  </a:schemeClr>
                </a:solidFill>
              </a:defRPr>
            </a:lvl2pPr>
            <a:lvl3pPr>
              <a:defRPr sz="2000">
                <a:solidFill>
                  <a:schemeClr val="tx1">
                    <a:lumMod val="50000"/>
                    <a:lumOff val="50000"/>
                  </a:schemeClr>
                </a:solidFill>
              </a:defRPr>
            </a:lvl3pPr>
            <a:lvl4pPr>
              <a:defRPr sz="1800">
                <a:solidFill>
                  <a:schemeClr val="tx1">
                    <a:lumMod val="50000"/>
                    <a:lumOff val="50000"/>
                  </a:schemeClr>
                </a:solidFill>
              </a:defRPr>
            </a:lvl4pPr>
            <a:lvl5pPr>
              <a:defRPr sz="1800">
                <a:solidFill>
                  <a:schemeClr val="tx1">
                    <a:lumMod val="50000"/>
                    <a:lumOff val="50000"/>
                  </a:schemeClr>
                </a:solidFill>
              </a:defRPr>
            </a:lvl5pPr>
            <a:lvl6pPr>
              <a:defRPr sz="1800"/>
            </a:lvl6pPr>
            <a:lvl7pPr>
              <a:defRPr sz="1800"/>
            </a:lvl7pPr>
            <a:lvl8pPr>
              <a:defRPr sz="1800"/>
            </a:lvl8pPr>
            <a:lvl9pPr>
              <a:defRPr sz="18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97600" y="1600201"/>
            <a:ext cx="5384800" cy="4525963"/>
          </a:xfrm>
          <a:prstGeom prst="rect">
            <a:avLst/>
          </a:prstGeom>
        </p:spPr>
        <p:txBody>
          <a:bodyPr/>
          <a:lstStyle>
            <a:lvl1pPr>
              <a:defRPr sz="2800">
                <a:solidFill>
                  <a:schemeClr val="tx1">
                    <a:lumMod val="50000"/>
                    <a:lumOff val="50000"/>
                  </a:schemeClr>
                </a:solidFill>
              </a:defRPr>
            </a:lvl1pPr>
            <a:lvl2pPr>
              <a:defRPr sz="2400">
                <a:solidFill>
                  <a:schemeClr val="tx1">
                    <a:lumMod val="50000"/>
                    <a:lumOff val="50000"/>
                  </a:schemeClr>
                </a:solidFill>
              </a:defRPr>
            </a:lvl2pPr>
            <a:lvl3pPr>
              <a:defRPr sz="2000">
                <a:solidFill>
                  <a:schemeClr val="tx1">
                    <a:lumMod val="50000"/>
                    <a:lumOff val="50000"/>
                  </a:schemeClr>
                </a:solidFill>
              </a:defRPr>
            </a:lvl3pPr>
            <a:lvl4pPr>
              <a:defRPr sz="1800">
                <a:solidFill>
                  <a:schemeClr val="tx1">
                    <a:lumMod val="50000"/>
                    <a:lumOff val="50000"/>
                  </a:schemeClr>
                </a:solidFill>
              </a:defRPr>
            </a:lvl4pPr>
            <a:lvl5pPr>
              <a:defRPr sz="1800">
                <a:solidFill>
                  <a:schemeClr val="tx1">
                    <a:lumMod val="50000"/>
                    <a:lumOff val="50000"/>
                  </a:schemeClr>
                </a:solidFill>
              </a:defRPr>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609600" y="6356351"/>
            <a:ext cx="2844800" cy="365125"/>
          </a:xfrm>
          <a:prstGeom prst="rect">
            <a:avLst/>
          </a:prstGeom>
        </p:spPr>
        <p:txBody>
          <a:bodyPr/>
          <a:lstStyle>
            <a:lvl1pPr>
              <a:defRPr>
                <a:solidFill>
                  <a:schemeClr val="tx1">
                    <a:lumMod val="50000"/>
                    <a:lumOff val="50000"/>
                  </a:schemeClr>
                </a:solidFill>
              </a:defRPr>
            </a:lvl1pPr>
          </a:lstStyle>
          <a:p>
            <a:endParaRPr lang="nb-NO"/>
          </a:p>
        </p:txBody>
      </p:sp>
      <p:sp>
        <p:nvSpPr>
          <p:cNvPr id="6" name="Plassholder for bunntekst 5"/>
          <p:cNvSpPr>
            <a:spLocks noGrp="1"/>
          </p:cNvSpPr>
          <p:nvPr>
            <p:ph type="ftr" sz="quarter" idx="11"/>
          </p:nvPr>
        </p:nvSpPr>
        <p:spPr>
          <a:xfrm>
            <a:off x="4165600" y="6356351"/>
            <a:ext cx="3860800" cy="365125"/>
          </a:xfrm>
          <a:prstGeom prst="rect">
            <a:avLst/>
          </a:prstGeom>
        </p:spPr>
        <p:txBody>
          <a:bodyPr/>
          <a:lstStyle>
            <a:lvl1pPr>
              <a:defRPr>
                <a:solidFill>
                  <a:schemeClr val="tx1">
                    <a:lumMod val="50000"/>
                    <a:lumOff val="50000"/>
                  </a:schemeClr>
                </a:solidFill>
              </a:defRPr>
            </a:lvl1pPr>
          </a:lstStyle>
          <a:p>
            <a:endParaRPr lang="nb-NO"/>
          </a:p>
        </p:txBody>
      </p:sp>
      <p:sp>
        <p:nvSpPr>
          <p:cNvPr id="7" name="Plassholder for lysbildenummer 6"/>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b-NO" smtClean="0"/>
              <a:pPr/>
              <a:t>‹#›</a:t>
            </a:fld>
            <a:endParaRPr lang="nb-NO"/>
          </a:p>
        </p:txBody>
      </p:sp>
    </p:spTree>
    <p:extLst>
      <p:ext uri="{BB962C8B-B14F-4D97-AF65-F5344CB8AC3E}">
        <p14:creationId xmlns:p14="http://schemas.microsoft.com/office/powerpoint/2010/main" val="2916726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6913449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8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3375670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9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2330399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0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17024657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40430214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24749466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3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4062673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4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5503209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6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18503498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7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251721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609600" y="6356351"/>
            <a:ext cx="28448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165600" y="6356351"/>
            <a:ext cx="3860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9566EEC5-AE48-F448-820D-3D23083F56AA}" type="slidenum">
              <a:rPr lang="nb-NO" smtClean="0"/>
              <a:t>‹#›</a:t>
            </a:fld>
            <a:endParaRPr lang="nb-NO"/>
          </a:p>
        </p:txBody>
      </p:sp>
    </p:spTree>
    <p:extLst>
      <p:ext uri="{BB962C8B-B14F-4D97-AF65-F5344CB8AC3E}">
        <p14:creationId xmlns:p14="http://schemas.microsoft.com/office/powerpoint/2010/main" val="666215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8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641945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9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1600816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0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16856827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2400393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2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1339305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3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26846956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4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41199604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5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3061750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6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3060849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7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380196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a:xfrm>
            <a:off x="609600" y="6356351"/>
            <a:ext cx="2844800" cy="365125"/>
          </a:xfrm>
          <a:prstGeom prst="rect">
            <a:avLst/>
          </a:prstGeom>
        </p:spPr>
        <p:txBody>
          <a:bodyPr/>
          <a:lstStyle/>
          <a:p>
            <a:endParaRPr lang="nb-NO"/>
          </a:p>
        </p:txBody>
      </p:sp>
      <p:sp>
        <p:nvSpPr>
          <p:cNvPr id="4" name="Plassholder for bunntekst 3"/>
          <p:cNvSpPr>
            <a:spLocks noGrp="1"/>
          </p:cNvSpPr>
          <p:nvPr>
            <p:ph type="ftr" sz="quarter" idx="11"/>
          </p:nvPr>
        </p:nvSpPr>
        <p:spPr>
          <a:xfrm>
            <a:off x="4165600" y="6356351"/>
            <a:ext cx="3860800" cy="365125"/>
          </a:xfrm>
          <a:prstGeom prst="rect">
            <a:avLst/>
          </a:prstGeom>
        </p:spPr>
        <p:txBody>
          <a:bodyPr/>
          <a:lstStyle/>
          <a:p>
            <a:endParaRPr lang="nb-NO"/>
          </a:p>
        </p:txBody>
      </p:sp>
      <p:sp>
        <p:nvSpPr>
          <p:cNvPr id="5" name="Plassholder for lysbildenummer 4"/>
          <p:cNvSpPr>
            <a:spLocks noGrp="1"/>
          </p:cNvSpPr>
          <p:nvPr>
            <p:ph type="sldNum" sz="quarter" idx="12"/>
          </p:nvPr>
        </p:nvSpPr>
        <p:spPr/>
        <p:txBody>
          <a:bodyPr/>
          <a:lstStyle/>
          <a:p>
            <a:fld id="{9566EEC5-AE48-F448-820D-3D23083F56AA}" type="slidenum">
              <a:rPr lang="nb-NO" smtClean="0"/>
              <a:t>‹#›</a:t>
            </a:fld>
            <a:endParaRPr lang="nb-NO"/>
          </a:p>
        </p:txBody>
      </p:sp>
    </p:spTree>
    <p:extLst>
      <p:ext uri="{BB962C8B-B14F-4D97-AF65-F5344CB8AC3E}">
        <p14:creationId xmlns:p14="http://schemas.microsoft.com/office/powerpoint/2010/main" val="30885356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8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27835401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0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8971547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36409240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2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30612440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3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31835181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4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1">
                    <a:lumMod val="50000"/>
                    <a:lumOff val="50000"/>
                  </a:schemeClr>
                </a:solidFill>
              </a:defRPr>
            </a:lvl1pPr>
          </a:lstStyle>
          <a:p>
            <a:r>
              <a:rPr lang="nn-NO" noProof="0" dirty="0"/>
              <a:t>Klikk for å redigere tittelstil</a:t>
            </a:r>
          </a:p>
        </p:txBody>
      </p:sp>
      <p:sp>
        <p:nvSpPr>
          <p:cNvPr id="6" name="Plassholder for lysbildenummer 5"/>
          <p:cNvSpPr>
            <a:spLocks noGrp="1"/>
          </p:cNvSpPr>
          <p:nvPr>
            <p:ph type="sldNum" sz="quarter" idx="12"/>
          </p:nvPr>
        </p:nvSpPr>
        <p:spPr/>
        <p:txBody>
          <a:bodyPr/>
          <a:lstStyle>
            <a:lvl1pPr>
              <a:defRPr>
                <a:solidFill>
                  <a:schemeClr val="tx1">
                    <a:lumMod val="50000"/>
                    <a:lumOff val="50000"/>
                  </a:schemeClr>
                </a:solidFill>
              </a:defRPr>
            </a:lvl1pPr>
          </a:lstStyle>
          <a:p>
            <a:fld id="{9566EEC5-AE48-F448-820D-3D23083F56AA}" type="slidenum">
              <a:rPr lang="nn-NO" smtClean="0"/>
              <a:pPr/>
              <a:t>‹#›</a:t>
            </a:fld>
            <a:endParaRPr lang="nn-NO" dirty="0"/>
          </a:p>
        </p:txBody>
      </p:sp>
    </p:spTree>
    <p:extLst>
      <p:ext uri="{BB962C8B-B14F-4D97-AF65-F5344CB8AC3E}">
        <p14:creationId xmlns:p14="http://schemas.microsoft.com/office/powerpoint/2010/main" val="1450593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609600" y="6356351"/>
            <a:ext cx="28448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165600" y="6356351"/>
            <a:ext cx="3860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9566EEC5-AE48-F448-820D-3D23083F56AA}" type="slidenum">
              <a:rPr lang="nb-NO" smtClean="0"/>
              <a:t>‹#›</a:t>
            </a:fld>
            <a:endParaRPr lang="nb-NO"/>
          </a:p>
        </p:txBody>
      </p:sp>
    </p:spTree>
    <p:extLst>
      <p:ext uri="{BB962C8B-B14F-4D97-AF65-F5344CB8AC3E}">
        <p14:creationId xmlns:p14="http://schemas.microsoft.com/office/powerpoint/2010/main" val="10414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Plassholder for dato 4"/>
          <p:cNvSpPr>
            <a:spLocks noGrp="1"/>
          </p:cNvSpPr>
          <p:nvPr>
            <p:ph type="dt" sz="half" idx="10"/>
          </p:nvPr>
        </p:nvSpPr>
        <p:spPr>
          <a:xfrm>
            <a:off x="609600" y="6356351"/>
            <a:ext cx="28448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165600" y="6356351"/>
            <a:ext cx="3860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9566EEC5-AE48-F448-820D-3D23083F56AA}" type="slidenum">
              <a:rPr lang="nb-NO" smtClean="0"/>
              <a:t>‹#›</a:t>
            </a:fld>
            <a:endParaRPr lang="nb-NO"/>
          </a:p>
        </p:txBody>
      </p:sp>
    </p:spTree>
    <p:extLst>
      <p:ext uri="{BB962C8B-B14F-4D97-AF65-F5344CB8AC3E}">
        <p14:creationId xmlns:p14="http://schemas.microsoft.com/office/powerpoint/2010/main" val="411996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Plassholder for dato 4"/>
          <p:cNvSpPr>
            <a:spLocks noGrp="1"/>
          </p:cNvSpPr>
          <p:nvPr>
            <p:ph type="dt" sz="half" idx="10"/>
          </p:nvPr>
        </p:nvSpPr>
        <p:spPr>
          <a:xfrm>
            <a:off x="609600" y="6356351"/>
            <a:ext cx="28448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165600" y="6356351"/>
            <a:ext cx="3860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9566EEC5-AE48-F448-820D-3D23083F56AA}" type="slidenum">
              <a:rPr lang="nb-NO" smtClean="0"/>
              <a:t>‹#›</a:t>
            </a:fld>
            <a:endParaRPr lang="nb-NO"/>
          </a:p>
        </p:txBody>
      </p:sp>
    </p:spTree>
    <p:extLst>
      <p:ext uri="{BB962C8B-B14F-4D97-AF65-F5344CB8AC3E}">
        <p14:creationId xmlns:p14="http://schemas.microsoft.com/office/powerpoint/2010/main" val="273016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image" Target="../media/image2.png"/><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9"/>
            <a:ext cx="9264849" cy="706437"/>
          </a:xfrm>
          <a:prstGeom prst="rect">
            <a:avLst/>
          </a:prstGeom>
        </p:spPr>
        <p:txBody>
          <a:bodyPr vert="horz" lIns="91440" tIns="45720" rIns="91440" bIns="45720" rtlCol="0" anchor="ctr">
            <a:noAutofit/>
          </a:bodyPr>
          <a:lstStyle/>
          <a:p>
            <a:r>
              <a:rPr lang="nn-NO" noProof="0" dirty="0"/>
              <a:t>Klikk for å redigere tittelstil</a:t>
            </a:r>
          </a:p>
        </p:txBody>
      </p:sp>
      <p:sp>
        <p:nvSpPr>
          <p:cNvPr id="6" name="Plassholder for lysbildenummer 5"/>
          <p:cNvSpPr>
            <a:spLocks noGrp="1"/>
          </p:cNvSpPr>
          <p:nvPr>
            <p:ph type="sldNum" sz="quarter" idx="4"/>
          </p:nvPr>
        </p:nvSpPr>
        <p:spPr>
          <a:xfrm>
            <a:off x="11021960" y="6356351"/>
            <a:ext cx="560439"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9566EEC5-AE48-F448-820D-3D23083F56AA}" type="slidenum">
              <a:rPr lang="nn-NO" smtClean="0"/>
              <a:pPr/>
              <a:t>‹#›</a:t>
            </a:fld>
            <a:endParaRPr lang="nn-NO" dirty="0"/>
          </a:p>
        </p:txBody>
      </p:sp>
      <p:pic>
        <p:nvPicPr>
          <p:cNvPr id="7" name="Bilde 6" descr="Skjermbilde 2014-03-26 kl. 10.24.1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066833" y="0"/>
            <a:ext cx="133224" cy="6864940"/>
          </a:xfrm>
          <a:prstGeom prst="rect">
            <a:avLst/>
          </a:prstGeom>
        </p:spPr>
      </p:pic>
      <p:pic>
        <p:nvPicPr>
          <p:cNvPr id="8" name="Bild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899501" y="62630"/>
            <a:ext cx="2325608" cy="669494"/>
          </a:xfrm>
          <a:prstGeom prst="rect">
            <a:avLst/>
          </a:prstGeom>
        </p:spPr>
      </p:pic>
    </p:spTree>
    <p:extLst>
      <p:ext uri="{BB962C8B-B14F-4D97-AF65-F5344CB8AC3E}">
        <p14:creationId xmlns:p14="http://schemas.microsoft.com/office/powerpoint/2010/main" val="185693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p:titleStyle>
    <p:bodyStyle>
      <a:lvl1pPr marL="342900" indent="-342900" algn="l" defTabSz="457200" rtl="0" eaLnBrk="1" latinLnBrk="0" hangingPunct="1">
        <a:spcBef>
          <a:spcPct val="20000"/>
        </a:spcBef>
        <a:buFont typeface="Wingdings" panose="05000000000000000000" pitchFamily="2" charset="2"/>
        <a:buChar char="§"/>
        <a:defRPr sz="1800" kern="120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17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15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15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D6DE143-D010-488A-8488-8598A90604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4F7B439-3590-4FF7-95B6-4C999D668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8BBC9C9-2CAC-403A-BD59-832738D3C4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a:p>
        </p:txBody>
      </p:sp>
      <p:sp>
        <p:nvSpPr>
          <p:cNvPr id="5" name="Plassholder for bunntekst 4">
            <a:extLst>
              <a:ext uri="{FF2B5EF4-FFF2-40B4-BE49-F238E27FC236}">
                <a16:creationId xmlns:a16="http://schemas.microsoft.com/office/drawing/2014/main" id="{84864E47-8093-45B7-9F05-8ECED3EC1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B658C5D3-CCBB-466C-9C34-3884243AE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6EEC5-AE48-F448-820D-3D23083F56AA}" type="slidenum">
              <a:rPr lang="nn-NO" smtClean="0"/>
              <a:pPr/>
              <a:t>‹#›</a:t>
            </a:fld>
            <a:endParaRPr lang="nn-NO" dirty="0"/>
          </a:p>
        </p:txBody>
      </p:sp>
      <p:pic>
        <p:nvPicPr>
          <p:cNvPr id="7" name="Bilde 6">
            <a:extLst>
              <a:ext uri="{FF2B5EF4-FFF2-40B4-BE49-F238E27FC236}">
                <a16:creationId xmlns:a16="http://schemas.microsoft.com/office/drawing/2014/main" id="{304EFE75-AA76-437F-855E-83981A8C1D37}"/>
              </a:ext>
            </a:extLst>
          </p:cNvPr>
          <p:cNvPicPr>
            <a:picLocks noChangeAspect="1"/>
          </p:cNvPicPr>
          <p:nvPr userDrawn="1"/>
        </p:nvPicPr>
        <p:blipFill>
          <a:blip r:embed="rId55" cstate="print">
            <a:extLst>
              <a:ext uri="{28A0092B-C50C-407E-A947-70E740481C1C}">
                <a14:useLocalDpi xmlns:a14="http://schemas.microsoft.com/office/drawing/2010/main" val="0"/>
              </a:ext>
            </a:extLst>
          </a:blip>
          <a:stretch>
            <a:fillRect/>
          </a:stretch>
        </p:blipFill>
        <p:spPr>
          <a:xfrm>
            <a:off x="9899501" y="62630"/>
            <a:ext cx="2325608" cy="669494"/>
          </a:xfrm>
          <a:prstGeom prst="rect">
            <a:avLst/>
          </a:prstGeom>
        </p:spPr>
      </p:pic>
    </p:spTree>
    <p:extLst>
      <p:ext uri="{BB962C8B-B14F-4D97-AF65-F5344CB8AC3E}">
        <p14:creationId xmlns:p14="http://schemas.microsoft.com/office/powerpoint/2010/main" val="17164632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 id="2147483707" r:id="rId33"/>
    <p:sldLayoutId id="2147483708" r:id="rId34"/>
    <p:sldLayoutId id="2147483709"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 id="2147483725" r:id="rId49"/>
    <p:sldLayoutId id="2147483726" r:id="rId50"/>
    <p:sldLayoutId id="2147483727" r:id="rId51"/>
    <p:sldLayoutId id="2147483728" r:id="rId52"/>
    <p:sldLayoutId id="2147483729" r:id="rId5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emf"/><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emf"/><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emf"/><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emf"/><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emf"/><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emf"/><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emf"/><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emf"/><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emf"/><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emf"/><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emf"/><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emf"/><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emf"/><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emf"/><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emf"/><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emf"/><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emf"/><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3.emf"/><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3.emf"/><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56.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57.xm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emf"/><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3.emf"/><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3.emf"/><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emf"/><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3.emf"/><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3.emf"/><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3.emf"/><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1"/>
          <p:cNvSpPr txBox="1">
            <a:spLocks/>
          </p:cNvSpPr>
          <p:nvPr/>
        </p:nvSpPr>
        <p:spPr>
          <a:xfrm>
            <a:off x="2861498" y="3349035"/>
            <a:ext cx="6284681" cy="90255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000" kern="1200">
                <a:solidFill>
                  <a:schemeClr val="tx1">
                    <a:lumMod val="65000"/>
                    <a:lumOff val="35000"/>
                  </a:schemeClr>
                </a:solidFill>
                <a:latin typeface="+mj-lt"/>
                <a:ea typeface="+mj-ea"/>
                <a:cs typeface="+mj-cs"/>
              </a:defRPr>
            </a:lvl1pPr>
          </a:lstStyle>
          <a:p>
            <a:r>
              <a:rPr lang="nn-NO" sz="2800" dirty="0">
                <a:solidFill>
                  <a:schemeClr val="tx1">
                    <a:lumMod val="50000"/>
                    <a:lumOff val="50000"/>
                  </a:schemeClr>
                </a:solidFill>
              </a:rPr>
              <a:t>Sykkylven kommune</a:t>
            </a:r>
            <a:br>
              <a:rPr lang="nn-NO" sz="2800" dirty="0">
                <a:solidFill>
                  <a:schemeClr val="tx1">
                    <a:lumMod val="50000"/>
                    <a:lumOff val="50000"/>
                  </a:schemeClr>
                </a:solidFill>
              </a:rPr>
            </a:br>
            <a:r>
              <a:rPr lang="nn-NO" sz="2800" dirty="0">
                <a:solidFill>
                  <a:schemeClr val="tx1">
                    <a:lumMod val="50000"/>
                    <a:lumOff val="50000"/>
                  </a:schemeClr>
                </a:solidFill>
              </a:rPr>
              <a:t>2020</a:t>
            </a:r>
            <a:endParaRPr lang="nn-NO" sz="1800" dirty="0">
              <a:solidFill>
                <a:schemeClr val="tx1">
                  <a:lumMod val="50000"/>
                  <a:lumOff val="50000"/>
                </a:schemeClr>
              </a:solidFill>
            </a:endParaRPr>
          </a:p>
        </p:txBody>
      </p:sp>
      <p:pic>
        <p:nvPicPr>
          <p:cNvPr id="4" name="Picture 27" descr="Kommunestatistikk logo.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2551" y="1651399"/>
            <a:ext cx="6654801" cy="2562482"/>
          </a:xfrm>
          <a:prstGeom prst="rect">
            <a:avLst/>
          </a:prstGeom>
        </p:spPr>
      </p:pic>
      <p:sp>
        <p:nvSpPr>
          <p:cNvPr id="5" name="Plassholder for tekst 2"/>
          <p:cNvSpPr txBox="1">
            <a:spLocks/>
          </p:cNvSpPr>
          <p:nvPr/>
        </p:nvSpPr>
        <p:spPr>
          <a:xfrm>
            <a:off x="7032396" y="5665510"/>
            <a:ext cx="4560658" cy="77150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nb-NO" sz="1400" dirty="0">
                <a:solidFill>
                  <a:schemeClr val="tx1">
                    <a:lumMod val="65000"/>
                    <a:lumOff val="35000"/>
                  </a:schemeClr>
                </a:solidFill>
              </a:rPr>
              <a:t>Møre og Romsdal fylkeskommune</a:t>
            </a:r>
            <a:br>
              <a:rPr lang="nb-NO" sz="1400" dirty="0">
                <a:solidFill>
                  <a:schemeClr val="tx1">
                    <a:lumMod val="65000"/>
                    <a:lumOff val="35000"/>
                  </a:schemeClr>
                </a:solidFill>
              </a:rPr>
            </a:br>
            <a:r>
              <a:rPr lang="nb-NO" sz="1400" dirty="0">
                <a:solidFill>
                  <a:schemeClr val="tx1">
                    <a:lumMod val="65000"/>
                    <a:lumOff val="35000"/>
                  </a:schemeClr>
                </a:solidFill>
              </a:rPr>
              <a:t>Stab for strategi og styring</a:t>
            </a:r>
            <a:br>
              <a:rPr lang="nb-NO" sz="1400" dirty="0">
                <a:solidFill>
                  <a:schemeClr val="tx1">
                    <a:lumMod val="65000"/>
                    <a:lumOff val="35000"/>
                  </a:schemeClr>
                </a:solidFill>
              </a:rPr>
            </a:br>
            <a:r>
              <a:rPr lang="nb-NO" sz="1400" dirty="0">
                <a:solidFill>
                  <a:schemeClr val="tx1">
                    <a:lumMod val="65000"/>
                    <a:lumOff val="35000"/>
                  </a:schemeClr>
                </a:solidFill>
              </a:rPr>
              <a:t>desember 2020</a:t>
            </a:r>
          </a:p>
          <a:p>
            <a:pPr algn="r"/>
            <a:br>
              <a:rPr lang="nb-NO" sz="1400" dirty="0">
                <a:solidFill>
                  <a:schemeClr val="tx1">
                    <a:lumMod val="65000"/>
                    <a:lumOff val="35000"/>
                  </a:schemeClr>
                </a:solidFill>
              </a:rPr>
            </a:br>
            <a:endParaRPr lang="nb-NO" sz="1000" i="1" dirty="0">
              <a:solidFill>
                <a:schemeClr val="tx1">
                  <a:lumMod val="65000"/>
                  <a:lumOff val="35000"/>
                </a:schemeClr>
              </a:solidFill>
            </a:endParaRPr>
          </a:p>
        </p:txBody>
      </p:sp>
    </p:spTree>
    <p:extLst>
      <p:ext uri="{BB962C8B-B14F-4D97-AF65-F5344CB8AC3E}">
        <p14:creationId xmlns:p14="http://schemas.microsoft.com/office/powerpoint/2010/main" val="1687129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graphicFrame>
        <p:nvGraphicFramePr>
          <p:cNvPr id="10" name="Diagram 9">
            <a:extLst>
              <a:ext uri="{FF2B5EF4-FFF2-40B4-BE49-F238E27FC236}">
                <a16:creationId xmlns:a16="http://schemas.microsoft.com/office/drawing/2014/main" id="{A1051384-1639-4F9E-A1ED-50179D97879A}"/>
              </a:ext>
            </a:extLst>
          </p:cNvPr>
          <p:cNvGraphicFramePr>
            <a:graphicFrameLocks/>
          </p:cNvGraphicFramePr>
          <p:nvPr>
            <p:extLst>
              <p:ext uri="{D42A27DB-BD31-4B8C-83A1-F6EECF244321}">
                <p14:modId xmlns:p14="http://schemas.microsoft.com/office/powerpoint/2010/main" val="435859474"/>
              </p:ext>
            </p:extLst>
          </p:nvPr>
        </p:nvGraphicFramePr>
        <p:xfrm>
          <a:off x="1613806" y="556532"/>
          <a:ext cx="8964387" cy="5744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482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graphicFrame>
        <p:nvGraphicFramePr>
          <p:cNvPr id="10" name="Diagram 9">
            <a:extLst>
              <a:ext uri="{FF2B5EF4-FFF2-40B4-BE49-F238E27FC236}">
                <a16:creationId xmlns:a16="http://schemas.microsoft.com/office/drawing/2014/main" id="{80238726-6D5D-4060-88A1-06754F67D114}"/>
              </a:ext>
            </a:extLst>
          </p:cNvPr>
          <p:cNvGraphicFramePr>
            <a:graphicFrameLocks/>
          </p:cNvGraphicFramePr>
          <p:nvPr>
            <p:extLst>
              <p:ext uri="{D42A27DB-BD31-4B8C-83A1-F6EECF244321}">
                <p14:modId xmlns:p14="http://schemas.microsoft.com/office/powerpoint/2010/main" val="3904106893"/>
              </p:ext>
            </p:extLst>
          </p:nvPr>
        </p:nvGraphicFramePr>
        <p:xfrm>
          <a:off x="1804987" y="642937"/>
          <a:ext cx="8582026" cy="5572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433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graphicFrame>
        <p:nvGraphicFramePr>
          <p:cNvPr id="10" name="Diagram 9">
            <a:extLst>
              <a:ext uri="{FF2B5EF4-FFF2-40B4-BE49-F238E27FC236}">
                <a16:creationId xmlns:a16="http://schemas.microsoft.com/office/drawing/2014/main" id="{24ABD094-DB72-4CB6-901B-082B0F551216}"/>
              </a:ext>
            </a:extLst>
          </p:cNvPr>
          <p:cNvGraphicFramePr>
            <a:graphicFrameLocks/>
          </p:cNvGraphicFramePr>
          <p:nvPr>
            <p:extLst>
              <p:ext uri="{D42A27DB-BD31-4B8C-83A1-F6EECF244321}">
                <p14:modId xmlns:p14="http://schemas.microsoft.com/office/powerpoint/2010/main" val="554458187"/>
              </p:ext>
            </p:extLst>
          </p:nvPr>
        </p:nvGraphicFramePr>
        <p:xfrm>
          <a:off x="1557337" y="847725"/>
          <a:ext cx="9077325" cy="5162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64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0" name="Tema"/>
          <p:cNvSpPr txBox="1">
            <a:spLocks/>
          </p:cNvSpPr>
          <p:nvPr/>
        </p:nvSpPr>
        <p:spPr>
          <a:xfrm>
            <a:off x="3012015" y="6404442"/>
            <a:ext cx="6249971" cy="442405"/>
          </a:xfrm>
          <a:prstGeom prst="rect">
            <a:avLst/>
          </a:prstGeom>
        </p:spPr>
        <p:txBody>
          <a:bodyPr anchor="t"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ctr"/>
            <a:r>
              <a:rPr lang="nn-NO" sz="1200" i="1" dirty="0">
                <a:solidFill>
                  <a:schemeClr val="bg1">
                    <a:lumMod val="50000"/>
                  </a:schemeClr>
                </a:solidFill>
              </a:rPr>
              <a:t>SSB sitt framskrivingsalternativ MMMM (hovudalternativ) ligg til grunn for framskrivingane.</a:t>
            </a:r>
          </a:p>
        </p:txBody>
      </p:sp>
      <p:graphicFrame>
        <p:nvGraphicFramePr>
          <p:cNvPr id="11" name="Diagram 10">
            <a:extLst>
              <a:ext uri="{FF2B5EF4-FFF2-40B4-BE49-F238E27FC236}">
                <a16:creationId xmlns:a16="http://schemas.microsoft.com/office/drawing/2014/main" id="{4E866223-1D93-457E-AF12-A22E906181ED}"/>
              </a:ext>
            </a:extLst>
          </p:cNvPr>
          <p:cNvGraphicFramePr>
            <a:graphicFrameLocks/>
          </p:cNvGraphicFramePr>
          <p:nvPr>
            <p:extLst>
              <p:ext uri="{D42A27DB-BD31-4B8C-83A1-F6EECF244321}">
                <p14:modId xmlns:p14="http://schemas.microsoft.com/office/powerpoint/2010/main" val="1678884365"/>
              </p:ext>
            </p:extLst>
          </p:nvPr>
        </p:nvGraphicFramePr>
        <p:xfrm>
          <a:off x="1676400" y="748146"/>
          <a:ext cx="8779164" cy="5713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172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0" name="Tema"/>
          <p:cNvSpPr txBox="1">
            <a:spLocks/>
          </p:cNvSpPr>
          <p:nvPr/>
        </p:nvSpPr>
        <p:spPr>
          <a:xfrm>
            <a:off x="3012015" y="6404442"/>
            <a:ext cx="6249971" cy="442405"/>
          </a:xfrm>
          <a:prstGeom prst="rect">
            <a:avLst/>
          </a:prstGeom>
        </p:spPr>
        <p:txBody>
          <a:bodyPr anchor="t"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ctr"/>
            <a:r>
              <a:rPr lang="nn-NO" sz="1200" i="1" dirty="0">
                <a:solidFill>
                  <a:schemeClr val="bg1">
                    <a:lumMod val="50000"/>
                  </a:schemeClr>
                </a:solidFill>
              </a:rPr>
              <a:t>SSB sitt framskrivingsalternativ MMMM (hovudalternativ) ligg til grunn for framskrivingane.</a:t>
            </a:r>
          </a:p>
        </p:txBody>
      </p:sp>
      <p:pic>
        <p:nvPicPr>
          <p:cNvPr id="3" name="Bilde 2">
            <a:extLst>
              <a:ext uri="{FF2B5EF4-FFF2-40B4-BE49-F238E27FC236}">
                <a16:creationId xmlns:a16="http://schemas.microsoft.com/office/drawing/2014/main" id="{A53A9D21-9787-4C6B-A0FE-EA8C4099FEA9}"/>
              </a:ext>
            </a:extLst>
          </p:cNvPr>
          <p:cNvPicPr>
            <a:picLocks noChangeAspect="1"/>
          </p:cNvPicPr>
          <p:nvPr/>
        </p:nvPicPr>
        <p:blipFill>
          <a:blip r:embed="rId3"/>
          <a:stretch>
            <a:fillRect/>
          </a:stretch>
        </p:blipFill>
        <p:spPr>
          <a:xfrm>
            <a:off x="2128064" y="585433"/>
            <a:ext cx="7935871" cy="5693636"/>
          </a:xfrm>
          <a:prstGeom prst="rect">
            <a:avLst/>
          </a:prstGeom>
        </p:spPr>
      </p:pic>
    </p:spTree>
    <p:extLst>
      <p:ext uri="{BB962C8B-B14F-4D97-AF65-F5344CB8AC3E}">
        <p14:creationId xmlns:p14="http://schemas.microsoft.com/office/powerpoint/2010/main" val="228687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pic>
        <p:nvPicPr>
          <p:cNvPr id="3" name="Bilde 2">
            <a:extLst>
              <a:ext uri="{FF2B5EF4-FFF2-40B4-BE49-F238E27FC236}">
                <a16:creationId xmlns:a16="http://schemas.microsoft.com/office/drawing/2014/main" id="{A167E90A-3933-4742-B0B1-37651DB195BB}"/>
              </a:ext>
            </a:extLst>
          </p:cNvPr>
          <p:cNvPicPr>
            <a:picLocks noChangeAspect="1"/>
          </p:cNvPicPr>
          <p:nvPr/>
        </p:nvPicPr>
        <p:blipFill>
          <a:blip r:embed="rId3"/>
          <a:stretch>
            <a:fillRect/>
          </a:stretch>
        </p:blipFill>
        <p:spPr>
          <a:xfrm>
            <a:off x="1761368" y="712996"/>
            <a:ext cx="8669263" cy="5432007"/>
          </a:xfrm>
          <a:prstGeom prst="rect">
            <a:avLst/>
          </a:prstGeom>
        </p:spPr>
      </p:pic>
      <p:pic>
        <p:nvPicPr>
          <p:cNvPr id="6" name="Bilde 5">
            <a:extLst>
              <a:ext uri="{FF2B5EF4-FFF2-40B4-BE49-F238E27FC236}">
                <a16:creationId xmlns:a16="http://schemas.microsoft.com/office/drawing/2014/main" id="{B37DFBAC-CC65-48F4-ABFE-23CB73A9421B}"/>
              </a:ext>
            </a:extLst>
          </p:cNvPr>
          <p:cNvPicPr>
            <a:picLocks noChangeAspect="1"/>
          </p:cNvPicPr>
          <p:nvPr/>
        </p:nvPicPr>
        <p:blipFill>
          <a:blip r:embed="rId4"/>
          <a:stretch>
            <a:fillRect/>
          </a:stretch>
        </p:blipFill>
        <p:spPr>
          <a:xfrm>
            <a:off x="3264310" y="6279069"/>
            <a:ext cx="6011177" cy="432854"/>
          </a:xfrm>
          <a:prstGeom prst="rect">
            <a:avLst/>
          </a:prstGeom>
        </p:spPr>
      </p:pic>
    </p:spTree>
    <p:extLst>
      <p:ext uri="{BB962C8B-B14F-4D97-AF65-F5344CB8AC3E}">
        <p14:creationId xmlns:p14="http://schemas.microsoft.com/office/powerpoint/2010/main" val="3418525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0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000" dirty="0">
              <a:solidFill>
                <a:schemeClr val="bg1">
                  <a:lumMod val="50000"/>
                </a:schemeClr>
              </a:solidFill>
            </a:endParaRPr>
          </a:p>
        </p:txBody>
      </p:sp>
      <p:sp>
        <p:nvSpPr>
          <p:cNvPr id="7" name="Tema"/>
          <p:cNvSpPr txBox="1">
            <a:spLocks/>
          </p:cNvSpPr>
          <p:nvPr/>
        </p:nvSpPr>
        <p:spPr>
          <a:xfrm>
            <a:off x="609599" y="0"/>
            <a:ext cx="2025445"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10"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9" name="Tema"/>
          <p:cNvSpPr txBox="1">
            <a:spLocks/>
          </p:cNvSpPr>
          <p:nvPr/>
        </p:nvSpPr>
        <p:spPr>
          <a:xfrm>
            <a:off x="3012015" y="6404442"/>
            <a:ext cx="6249971" cy="442405"/>
          </a:xfrm>
          <a:prstGeom prst="rect">
            <a:avLst/>
          </a:prstGeom>
        </p:spPr>
        <p:txBody>
          <a:bodyPr anchor="t"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ctr"/>
            <a:r>
              <a:rPr lang="nn-NO" sz="1200" i="1" dirty="0">
                <a:solidFill>
                  <a:schemeClr val="bg1">
                    <a:lumMod val="50000"/>
                  </a:schemeClr>
                </a:solidFill>
              </a:rPr>
              <a:t>SSB sitt framskrivingsalternativ MMMM (hovudalternativ) ligg til grunn for framskrivingane.</a:t>
            </a:r>
          </a:p>
        </p:txBody>
      </p:sp>
      <p:pic>
        <p:nvPicPr>
          <p:cNvPr id="2" name="Bilde 1">
            <a:extLst>
              <a:ext uri="{FF2B5EF4-FFF2-40B4-BE49-F238E27FC236}">
                <a16:creationId xmlns:a16="http://schemas.microsoft.com/office/drawing/2014/main" id="{5BCE3331-1072-422A-AE3C-445D24797E4C}"/>
              </a:ext>
            </a:extLst>
          </p:cNvPr>
          <p:cNvPicPr>
            <a:picLocks noChangeAspect="1"/>
          </p:cNvPicPr>
          <p:nvPr/>
        </p:nvPicPr>
        <p:blipFill>
          <a:blip r:embed="rId3"/>
          <a:stretch>
            <a:fillRect/>
          </a:stretch>
        </p:blipFill>
        <p:spPr>
          <a:xfrm>
            <a:off x="1590665" y="643562"/>
            <a:ext cx="9010669" cy="5736833"/>
          </a:xfrm>
          <a:prstGeom prst="rect">
            <a:avLst/>
          </a:prstGeom>
        </p:spPr>
      </p:pic>
    </p:spTree>
    <p:extLst>
      <p:ext uri="{BB962C8B-B14F-4D97-AF65-F5344CB8AC3E}">
        <p14:creationId xmlns:p14="http://schemas.microsoft.com/office/powerpoint/2010/main" val="134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graphicFrame>
        <p:nvGraphicFramePr>
          <p:cNvPr id="10" name="Diagram 9">
            <a:extLst>
              <a:ext uri="{FF2B5EF4-FFF2-40B4-BE49-F238E27FC236}">
                <a16:creationId xmlns:a16="http://schemas.microsoft.com/office/drawing/2014/main" id="{F7FE82E6-760A-4CD8-B87C-2E216583208C}"/>
              </a:ext>
            </a:extLst>
          </p:cNvPr>
          <p:cNvGraphicFramePr>
            <a:graphicFrameLocks/>
          </p:cNvGraphicFramePr>
          <p:nvPr>
            <p:extLst>
              <p:ext uri="{D42A27DB-BD31-4B8C-83A1-F6EECF244321}">
                <p14:modId xmlns:p14="http://schemas.microsoft.com/office/powerpoint/2010/main" val="1511665186"/>
              </p:ext>
            </p:extLst>
          </p:nvPr>
        </p:nvGraphicFramePr>
        <p:xfrm>
          <a:off x="747712" y="561974"/>
          <a:ext cx="10696575" cy="5734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9507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graphicFrame>
        <p:nvGraphicFramePr>
          <p:cNvPr id="10" name="Diagram 9">
            <a:extLst>
              <a:ext uri="{FF2B5EF4-FFF2-40B4-BE49-F238E27FC236}">
                <a16:creationId xmlns:a16="http://schemas.microsoft.com/office/drawing/2014/main" id="{104D6D6C-2FB3-4FBA-8A9C-B46ABECC0E38}"/>
              </a:ext>
            </a:extLst>
          </p:cNvPr>
          <p:cNvGraphicFramePr>
            <a:graphicFrameLocks/>
          </p:cNvGraphicFramePr>
          <p:nvPr>
            <p:extLst>
              <p:ext uri="{D42A27DB-BD31-4B8C-83A1-F6EECF244321}">
                <p14:modId xmlns:p14="http://schemas.microsoft.com/office/powerpoint/2010/main" val="2678199506"/>
              </p:ext>
            </p:extLst>
          </p:nvPr>
        </p:nvGraphicFramePr>
        <p:xfrm>
          <a:off x="2781299" y="959643"/>
          <a:ext cx="6629401" cy="4938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2054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000" dirty="0">
                <a:solidFill>
                  <a:schemeClr val="bg1">
                    <a:lumMod val="50000"/>
                  </a:schemeClr>
                </a:solidFill>
              </a:rPr>
              <a:t>Kjelde: SSB</a:t>
            </a:r>
          </a:p>
        </p:txBody>
      </p:sp>
      <p:sp>
        <p:nvSpPr>
          <p:cNvPr id="7" name="Tema"/>
          <p:cNvSpPr txBox="1">
            <a:spLocks/>
          </p:cNvSpPr>
          <p:nvPr/>
        </p:nvSpPr>
        <p:spPr>
          <a:xfrm>
            <a:off x="609599" y="0"/>
            <a:ext cx="2025445"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graphicFrame>
        <p:nvGraphicFramePr>
          <p:cNvPr id="10" name="Diagram 9">
            <a:extLst>
              <a:ext uri="{FF2B5EF4-FFF2-40B4-BE49-F238E27FC236}">
                <a16:creationId xmlns:a16="http://schemas.microsoft.com/office/drawing/2014/main" id="{2DA788FB-2811-47F4-B2BB-B34EC026082F}"/>
              </a:ext>
            </a:extLst>
          </p:cNvPr>
          <p:cNvGraphicFramePr>
            <a:graphicFrameLocks/>
          </p:cNvGraphicFramePr>
          <p:nvPr>
            <p:extLst>
              <p:ext uri="{D42A27DB-BD31-4B8C-83A1-F6EECF244321}">
                <p14:modId xmlns:p14="http://schemas.microsoft.com/office/powerpoint/2010/main" val="2915586650"/>
              </p:ext>
            </p:extLst>
          </p:nvPr>
        </p:nvGraphicFramePr>
        <p:xfrm>
          <a:off x="1281113" y="552450"/>
          <a:ext cx="9629774" cy="5753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476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59AB6143-243A-4F9C-B564-EEC41B79792B}"/>
              </a:ext>
            </a:extLst>
          </p:cNvPr>
          <p:cNvSpPr>
            <a:spLocks noGrp="1"/>
          </p:cNvSpPr>
          <p:nvPr>
            <p:ph type="title"/>
          </p:nvPr>
        </p:nvSpPr>
        <p:spPr/>
        <p:txBody>
          <a:bodyPr/>
          <a:lstStyle/>
          <a:p>
            <a:r>
              <a:rPr lang="nn-NO" dirty="0"/>
              <a:t>Innhald/tema</a:t>
            </a:r>
            <a:r>
              <a:rPr lang="nb-NO" dirty="0"/>
              <a:t>:</a:t>
            </a:r>
          </a:p>
        </p:txBody>
      </p:sp>
      <p:sp>
        <p:nvSpPr>
          <p:cNvPr id="5" name="Plassholder for innhold 4">
            <a:extLst>
              <a:ext uri="{FF2B5EF4-FFF2-40B4-BE49-F238E27FC236}">
                <a16:creationId xmlns:a16="http://schemas.microsoft.com/office/drawing/2014/main" id="{4F4C0D45-F68A-4D95-8A5B-F54872D80F2E}"/>
              </a:ext>
            </a:extLst>
          </p:cNvPr>
          <p:cNvSpPr>
            <a:spLocks noGrp="1"/>
          </p:cNvSpPr>
          <p:nvPr>
            <p:ph sz="half" idx="1"/>
          </p:nvPr>
        </p:nvSpPr>
        <p:spPr/>
        <p:txBody>
          <a:bodyPr/>
          <a:lstStyle/>
          <a:p>
            <a:pPr marL="0" indent="0">
              <a:buNone/>
            </a:pPr>
            <a:r>
              <a:rPr lang="nb-NO" sz="2400" dirty="0"/>
              <a:t>Demografi</a:t>
            </a:r>
          </a:p>
          <a:p>
            <a:r>
              <a:rPr lang="nn-NO" sz="1800" dirty="0"/>
              <a:t>Folketal, folketalsvekst og innvandring</a:t>
            </a:r>
          </a:p>
          <a:p>
            <a:endParaRPr lang="nn-NO" sz="1800" dirty="0"/>
          </a:p>
          <a:p>
            <a:pPr marL="0" indent="0">
              <a:buNone/>
            </a:pPr>
            <a:r>
              <a:rPr lang="nn-NO" sz="2400" dirty="0"/>
              <a:t>Næringsstruktur og sysselsetting</a:t>
            </a:r>
          </a:p>
          <a:p>
            <a:r>
              <a:rPr lang="nn-NO" sz="1800" dirty="0"/>
              <a:t>Sysselsetting, pendling og næringsstruktur</a:t>
            </a:r>
          </a:p>
          <a:p>
            <a:endParaRPr lang="nn-NO" sz="1800" dirty="0"/>
          </a:p>
          <a:p>
            <a:pPr marL="0" indent="0">
              <a:buNone/>
            </a:pPr>
            <a:r>
              <a:rPr lang="nn-NO" sz="2400" dirty="0"/>
              <a:t>Vidaregåande utdanning</a:t>
            </a:r>
          </a:p>
          <a:p>
            <a:r>
              <a:rPr lang="nn-NO" sz="1800" dirty="0"/>
              <a:t>Elev- og gjennomføringsstatistikk</a:t>
            </a:r>
          </a:p>
        </p:txBody>
      </p:sp>
      <p:sp>
        <p:nvSpPr>
          <p:cNvPr id="9" name="Plassholder for innhold 8">
            <a:extLst>
              <a:ext uri="{FF2B5EF4-FFF2-40B4-BE49-F238E27FC236}">
                <a16:creationId xmlns:a16="http://schemas.microsoft.com/office/drawing/2014/main" id="{4EFE5988-A28B-4AA7-8200-90C020B0C54F}"/>
              </a:ext>
            </a:extLst>
          </p:cNvPr>
          <p:cNvSpPr>
            <a:spLocks noGrp="1"/>
          </p:cNvSpPr>
          <p:nvPr>
            <p:ph sz="half" idx="2"/>
          </p:nvPr>
        </p:nvSpPr>
        <p:spPr/>
        <p:txBody>
          <a:bodyPr>
            <a:normAutofit/>
          </a:bodyPr>
          <a:lstStyle/>
          <a:p>
            <a:pPr marL="0" indent="0">
              <a:buNone/>
            </a:pPr>
            <a:r>
              <a:rPr lang="nn-NO" sz="2400" dirty="0"/>
              <a:t>Folkehelse, barnehage og sjukeheim</a:t>
            </a:r>
          </a:p>
          <a:p>
            <a:r>
              <a:rPr lang="nn-NO" sz="1800" dirty="0"/>
              <a:t>Bruttoinntekt, utdanningsnivå og barnehage</a:t>
            </a:r>
          </a:p>
          <a:p>
            <a:endParaRPr lang="nn-NO" sz="1800" dirty="0"/>
          </a:p>
          <a:p>
            <a:pPr marL="0" indent="0">
              <a:buNone/>
            </a:pPr>
            <a:r>
              <a:rPr lang="nn-NO" sz="2400" dirty="0"/>
              <a:t>Bustadar og hushald</a:t>
            </a:r>
          </a:p>
          <a:p>
            <a:r>
              <a:rPr lang="nn-NO" sz="1800" dirty="0"/>
              <a:t>Bustadar, hushald og bustadbygging</a:t>
            </a:r>
          </a:p>
          <a:p>
            <a:endParaRPr lang="nn-NO" sz="1800" dirty="0"/>
          </a:p>
          <a:p>
            <a:pPr marL="0" indent="0">
              <a:buNone/>
            </a:pPr>
            <a:r>
              <a:rPr lang="nn-NO" sz="2400" dirty="0"/>
              <a:t>Kommunal planlegging</a:t>
            </a:r>
          </a:p>
          <a:p>
            <a:r>
              <a:rPr lang="nn-NO" sz="1800" dirty="0"/>
              <a:t>Tal på oppstartsvarsel for plansaker</a:t>
            </a:r>
          </a:p>
        </p:txBody>
      </p:sp>
    </p:spTree>
    <p:extLst>
      <p:ext uri="{BB962C8B-B14F-4D97-AF65-F5344CB8AC3E}">
        <p14:creationId xmlns:p14="http://schemas.microsoft.com/office/powerpoint/2010/main" val="2331096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245831" y="6356349"/>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3">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graphicFrame>
        <p:nvGraphicFramePr>
          <p:cNvPr id="11" name="Diagram 10">
            <a:extLst>
              <a:ext uri="{FF2B5EF4-FFF2-40B4-BE49-F238E27FC236}">
                <a16:creationId xmlns:a16="http://schemas.microsoft.com/office/drawing/2014/main" id="{691E3061-FDFB-4C84-94F2-8CBF96B7125C}"/>
              </a:ext>
            </a:extLst>
          </p:cNvPr>
          <p:cNvGraphicFramePr>
            <a:graphicFrameLocks/>
          </p:cNvGraphicFramePr>
          <p:nvPr>
            <p:extLst>
              <p:ext uri="{D42A27DB-BD31-4B8C-83A1-F6EECF244321}">
                <p14:modId xmlns:p14="http://schemas.microsoft.com/office/powerpoint/2010/main" val="4051927171"/>
              </p:ext>
            </p:extLst>
          </p:nvPr>
        </p:nvGraphicFramePr>
        <p:xfrm>
          <a:off x="609599" y="648394"/>
          <a:ext cx="10388374" cy="56306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1569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368663" y="6356349"/>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200" dirty="0">
                <a:solidFill>
                  <a:schemeClr val="bg1">
                    <a:lumMod val="50000"/>
                  </a:schemeClr>
                </a:solidFill>
              </a:rPr>
              <a:t>Næringsstruktur og sysselsetting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pic>
        <p:nvPicPr>
          <p:cNvPr id="10" name="Bilde 9">
            <a:extLst>
              <a:ext uri="{FF2B5EF4-FFF2-40B4-BE49-F238E27FC236}">
                <a16:creationId xmlns:a16="http://schemas.microsoft.com/office/drawing/2014/main" id="{824B6161-ECD6-44BA-8D97-D3136EA50874}"/>
              </a:ext>
            </a:extLst>
          </p:cNvPr>
          <p:cNvPicPr>
            <a:picLocks noChangeAspect="1"/>
          </p:cNvPicPr>
          <p:nvPr/>
        </p:nvPicPr>
        <p:blipFill>
          <a:blip r:embed="rId3"/>
          <a:stretch>
            <a:fillRect/>
          </a:stretch>
        </p:blipFill>
        <p:spPr>
          <a:xfrm>
            <a:off x="1978434" y="608027"/>
            <a:ext cx="8420450" cy="5892244"/>
          </a:xfrm>
          <a:prstGeom prst="rect">
            <a:avLst/>
          </a:prstGeom>
        </p:spPr>
      </p:pic>
    </p:spTree>
    <p:extLst>
      <p:ext uri="{BB962C8B-B14F-4D97-AF65-F5344CB8AC3E}">
        <p14:creationId xmlns:p14="http://schemas.microsoft.com/office/powerpoint/2010/main" val="2402198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 Panda</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Næringsstruktur og sysselsetting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0" name="Tema"/>
          <p:cNvSpPr txBox="1">
            <a:spLocks/>
          </p:cNvSpPr>
          <p:nvPr/>
        </p:nvSpPr>
        <p:spPr>
          <a:xfrm>
            <a:off x="3054284" y="6279069"/>
            <a:ext cx="6249971" cy="44240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ctr"/>
            <a:r>
              <a:rPr lang="nn-NO" sz="1200" i="1" dirty="0">
                <a:solidFill>
                  <a:schemeClr val="bg1">
                    <a:lumMod val="50000"/>
                  </a:schemeClr>
                </a:solidFill>
              </a:rPr>
              <a:t>Det var ei endring i datagrunnlaget for sysselsettingstal frå 2015. Det gjer at tala frå før 2015 ikkje er direkte samanliknbare med tala frå 2015 og seinare.</a:t>
            </a:r>
          </a:p>
        </p:txBody>
      </p:sp>
      <p:graphicFrame>
        <p:nvGraphicFramePr>
          <p:cNvPr id="11" name="Diagram 10">
            <a:extLst>
              <a:ext uri="{FF2B5EF4-FFF2-40B4-BE49-F238E27FC236}">
                <a16:creationId xmlns:a16="http://schemas.microsoft.com/office/drawing/2014/main" id="{5AC4E6FD-2940-4046-83FB-E9AE319C467D}"/>
              </a:ext>
            </a:extLst>
          </p:cNvPr>
          <p:cNvGraphicFramePr>
            <a:graphicFrameLocks/>
          </p:cNvGraphicFramePr>
          <p:nvPr>
            <p:extLst>
              <p:ext uri="{D42A27DB-BD31-4B8C-83A1-F6EECF244321}">
                <p14:modId xmlns:p14="http://schemas.microsoft.com/office/powerpoint/2010/main" val="1165497591"/>
              </p:ext>
            </p:extLst>
          </p:nvPr>
        </p:nvGraphicFramePr>
        <p:xfrm>
          <a:off x="1728787" y="957262"/>
          <a:ext cx="8734425" cy="4943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5494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368663" y="6356349"/>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Næringsstruktur og sysselsetting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pic>
        <p:nvPicPr>
          <p:cNvPr id="10" name="Bilde 9">
            <a:extLst>
              <a:ext uri="{FF2B5EF4-FFF2-40B4-BE49-F238E27FC236}">
                <a16:creationId xmlns:a16="http://schemas.microsoft.com/office/drawing/2014/main" id="{5BCD4703-29EE-4519-842F-883555D35208}"/>
              </a:ext>
            </a:extLst>
          </p:cNvPr>
          <p:cNvPicPr>
            <a:picLocks noChangeAspect="1"/>
          </p:cNvPicPr>
          <p:nvPr/>
        </p:nvPicPr>
        <p:blipFill>
          <a:blip r:embed="rId3"/>
          <a:stretch>
            <a:fillRect/>
          </a:stretch>
        </p:blipFill>
        <p:spPr>
          <a:xfrm>
            <a:off x="2222090" y="796969"/>
            <a:ext cx="8030844" cy="5588158"/>
          </a:xfrm>
          <a:prstGeom prst="rect">
            <a:avLst/>
          </a:prstGeom>
        </p:spPr>
      </p:pic>
    </p:spTree>
    <p:extLst>
      <p:ext uri="{BB962C8B-B14F-4D97-AF65-F5344CB8AC3E}">
        <p14:creationId xmlns:p14="http://schemas.microsoft.com/office/powerpoint/2010/main" val="117261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Næringsstruktur og sysselsetting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0" name="Tema"/>
          <p:cNvSpPr txBox="1">
            <a:spLocks/>
          </p:cNvSpPr>
          <p:nvPr/>
        </p:nvSpPr>
        <p:spPr>
          <a:xfrm>
            <a:off x="3012015" y="6404442"/>
            <a:ext cx="6249971" cy="44240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ctr"/>
            <a:r>
              <a:rPr lang="nn-NO" sz="1200" i="1" dirty="0">
                <a:solidFill>
                  <a:schemeClr val="bg1">
                    <a:lumMod val="50000"/>
                  </a:schemeClr>
                </a:solidFill>
              </a:rPr>
              <a:t>Det var ei endring i datagrunnlaget for sysselsettingstal frå 2015. Det gjer at tala frå før 2015 ikkje er direkte samanliknbare med tala frå 2015 og seinare.</a:t>
            </a:r>
          </a:p>
        </p:txBody>
      </p:sp>
      <p:graphicFrame>
        <p:nvGraphicFramePr>
          <p:cNvPr id="11" name="Diagram 10">
            <a:extLst>
              <a:ext uri="{FF2B5EF4-FFF2-40B4-BE49-F238E27FC236}">
                <a16:creationId xmlns:a16="http://schemas.microsoft.com/office/drawing/2014/main" id="{5429EAC9-EF00-415B-AB1A-0DAD7B080601}"/>
              </a:ext>
            </a:extLst>
          </p:cNvPr>
          <p:cNvGraphicFramePr>
            <a:graphicFrameLocks/>
          </p:cNvGraphicFramePr>
          <p:nvPr>
            <p:extLst>
              <p:ext uri="{D42A27DB-BD31-4B8C-83A1-F6EECF244321}">
                <p14:modId xmlns:p14="http://schemas.microsoft.com/office/powerpoint/2010/main" val="2045399944"/>
              </p:ext>
            </p:extLst>
          </p:nvPr>
        </p:nvGraphicFramePr>
        <p:xfrm>
          <a:off x="1162050" y="609600"/>
          <a:ext cx="98679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093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Næringsstruktur og sysselsetting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pic>
        <p:nvPicPr>
          <p:cNvPr id="6" name="Bilde 5">
            <a:extLst>
              <a:ext uri="{FF2B5EF4-FFF2-40B4-BE49-F238E27FC236}">
                <a16:creationId xmlns:a16="http://schemas.microsoft.com/office/drawing/2014/main" id="{CAF0685A-FD00-4AA5-BBCF-04D8CAB335A1}"/>
              </a:ext>
            </a:extLst>
          </p:cNvPr>
          <p:cNvPicPr>
            <a:picLocks noChangeAspect="1"/>
          </p:cNvPicPr>
          <p:nvPr/>
        </p:nvPicPr>
        <p:blipFill>
          <a:blip r:embed="rId3"/>
          <a:stretch>
            <a:fillRect/>
          </a:stretch>
        </p:blipFill>
        <p:spPr>
          <a:xfrm>
            <a:off x="1794899" y="792252"/>
            <a:ext cx="8602202" cy="5273497"/>
          </a:xfrm>
          <a:prstGeom prst="rect">
            <a:avLst/>
          </a:prstGeom>
        </p:spPr>
      </p:pic>
    </p:spTree>
    <p:extLst>
      <p:ext uri="{BB962C8B-B14F-4D97-AF65-F5344CB8AC3E}">
        <p14:creationId xmlns:p14="http://schemas.microsoft.com/office/powerpoint/2010/main" val="4093867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Næringsstruktur og sysselsetting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graphicFrame>
        <p:nvGraphicFramePr>
          <p:cNvPr id="10" name="Diagram 9">
            <a:extLst>
              <a:ext uri="{FF2B5EF4-FFF2-40B4-BE49-F238E27FC236}">
                <a16:creationId xmlns:a16="http://schemas.microsoft.com/office/drawing/2014/main" id="{80834577-F8C6-49B4-83B0-6972415E9DD6}"/>
              </a:ext>
            </a:extLst>
          </p:cNvPr>
          <p:cNvGraphicFramePr>
            <a:graphicFrameLocks/>
          </p:cNvGraphicFramePr>
          <p:nvPr/>
        </p:nvGraphicFramePr>
        <p:xfrm>
          <a:off x="1795463" y="795337"/>
          <a:ext cx="8601074" cy="5267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976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Næringsstruktur og sysselsetting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pic>
        <p:nvPicPr>
          <p:cNvPr id="2" name="Bilde 1"/>
          <p:cNvPicPr>
            <a:picLocks noChangeAspect="1"/>
          </p:cNvPicPr>
          <p:nvPr/>
        </p:nvPicPr>
        <p:blipFill>
          <a:blip r:embed="rId3"/>
          <a:stretch>
            <a:fillRect/>
          </a:stretch>
        </p:blipFill>
        <p:spPr>
          <a:xfrm>
            <a:off x="1570181" y="534144"/>
            <a:ext cx="9208654" cy="5653186"/>
          </a:xfrm>
          <a:prstGeom prst="rect">
            <a:avLst/>
          </a:prstGeom>
        </p:spPr>
      </p:pic>
    </p:spTree>
    <p:extLst>
      <p:ext uri="{BB962C8B-B14F-4D97-AF65-F5344CB8AC3E}">
        <p14:creationId xmlns:p14="http://schemas.microsoft.com/office/powerpoint/2010/main" val="2479942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 Panda</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Næringsstruktur og sysselsetting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0" name="Tema"/>
          <p:cNvSpPr txBox="1">
            <a:spLocks/>
          </p:cNvSpPr>
          <p:nvPr/>
        </p:nvSpPr>
        <p:spPr>
          <a:xfrm>
            <a:off x="3012015" y="6404442"/>
            <a:ext cx="6249971" cy="44240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ctr"/>
            <a:r>
              <a:rPr lang="nn-NO" sz="1200" i="1" dirty="0">
                <a:solidFill>
                  <a:schemeClr val="bg1">
                    <a:lumMod val="50000"/>
                  </a:schemeClr>
                </a:solidFill>
              </a:rPr>
              <a:t>Det var ei endring i datagrunnlaget for sysselsettingstal frå 2015. Det gjer at tala frå før 2015 ikkje er direkte samanliknbare med tala frå 2015 og seinare.</a:t>
            </a:r>
          </a:p>
        </p:txBody>
      </p:sp>
      <p:graphicFrame>
        <p:nvGraphicFramePr>
          <p:cNvPr id="11" name="Diagram 10">
            <a:extLst>
              <a:ext uri="{FF2B5EF4-FFF2-40B4-BE49-F238E27FC236}">
                <a16:creationId xmlns:a16="http://schemas.microsoft.com/office/drawing/2014/main" id="{60971C4A-A602-411A-9CD6-F46E38582AD6}"/>
              </a:ext>
            </a:extLst>
          </p:cNvPr>
          <p:cNvGraphicFramePr>
            <a:graphicFrameLocks/>
          </p:cNvGraphicFramePr>
          <p:nvPr/>
        </p:nvGraphicFramePr>
        <p:xfrm>
          <a:off x="1062036" y="633412"/>
          <a:ext cx="10067927" cy="5591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52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359138" y="6356349"/>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Næringsstruktur og sysselsetting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pic>
        <p:nvPicPr>
          <p:cNvPr id="10" name="Bilde 9">
            <a:extLst>
              <a:ext uri="{FF2B5EF4-FFF2-40B4-BE49-F238E27FC236}">
                <a16:creationId xmlns:a16="http://schemas.microsoft.com/office/drawing/2014/main" id="{8433D0F3-D745-419F-B09F-4C4A109A41A2}"/>
              </a:ext>
            </a:extLst>
          </p:cNvPr>
          <p:cNvPicPr>
            <a:picLocks noChangeAspect="1"/>
          </p:cNvPicPr>
          <p:nvPr/>
        </p:nvPicPr>
        <p:blipFill>
          <a:blip r:embed="rId3"/>
          <a:stretch>
            <a:fillRect/>
          </a:stretch>
        </p:blipFill>
        <p:spPr>
          <a:xfrm>
            <a:off x="2378665" y="786065"/>
            <a:ext cx="7384460" cy="5493004"/>
          </a:xfrm>
          <a:prstGeom prst="rect">
            <a:avLst/>
          </a:prstGeom>
        </p:spPr>
      </p:pic>
    </p:spTree>
    <p:extLst>
      <p:ext uri="{BB962C8B-B14F-4D97-AF65-F5344CB8AC3E}">
        <p14:creationId xmlns:p14="http://schemas.microsoft.com/office/powerpoint/2010/main" val="383083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200" dirty="0">
                <a:solidFill>
                  <a:schemeClr val="bg1">
                    <a:lumMod val="50000"/>
                  </a:schemeClr>
                </a:solidFill>
              </a:rPr>
              <a:t>Kommunebeskriving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0" name="Plassholder for innhold 7"/>
          <p:cNvSpPr txBox="1">
            <a:spLocks/>
          </p:cNvSpPr>
          <p:nvPr/>
        </p:nvSpPr>
        <p:spPr>
          <a:xfrm>
            <a:off x="609599" y="624689"/>
            <a:ext cx="10972799" cy="5731659"/>
          </a:xfrm>
          <a:prstGeom prst="rect">
            <a:avLst/>
          </a:prstGeom>
        </p:spPr>
        <p:txBody>
          <a:bodyPr>
            <a:noAutofit/>
          </a:bodyPr>
          <a:lstStyle>
            <a:lvl1pPr marL="342900" indent="-342900" algn="l" defTabSz="457200" rtl="0" eaLnBrk="1" latinLnBrk="0" hangingPunct="1">
              <a:spcBef>
                <a:spcPct val="20000"/>
              </a:spcBef>
              <a:buFont typeface="Wingdings" panose="05000000000000000000" pitchFamily="2" charset="2"/>
              <a:buChar char="§"/>
              <a:defRPr sz="1800" kern="120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17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15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15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n-NO" sz="1200" u="sng" dirty="0">
                <a:solidFill>
                  <a:schemeClr val="tx1">
                    <a:lumMod val="65000"/>
                    <a:lumOff val="35000"/>
                  </a:schemeClr>
                </a:solidFill>
              </a:rPr>
              <a:t>Demografi</a:t>
            </a:r>
          </a:p>
          <a:p>
            <a:pPr marL="0" indent="0">
              <a:buNone/>
            </a:pPr>
            <a:r>
              <a:rPr lang="nn-NO" sz="1100">
                <a:solidFill>
                  <a:schemeClr val="tx1">
                    <a:lumMod val="65000"/>
                    <a:lumOff val="35000"/>
                  </a:schemeClr>
                </a:solidFill>
              </a:rPr>
              <a:t>I januar 2019 var folketalet i Sykkylven 7 657, det er ei endring på -38 personar (-0,5 prosent) frå året før. </a:t>
            </a:r>
            <a:r>
              <a:rPr lang="nn-NO" sz="1100" dirty="0">
                <a:solidFill>
                  <a:schemeClr val="tx1">
                    <a:lumMod val="65000"/>
                    <a:lumOff val="35000"/>
                  </a:schemeClr>
                </a:solidFill>
              </a:rPr>
              <a:t>Folketalsutviklinga er resultatet av fødselsoverskot pluss nettoflytting. Desse komponentane kan vi bryte ned for å forstå utviklinga enda betre. </a:t>
            </a:r>
          </a:p>
          <a:p>
            <a:pPr marL="0" indent="0">
              <a:buNone/>
            </a:pPr>
            <a:endParaRPr lang="nn-NO" sz="1100" dirty="0">
              <a:solidFill>
                <a:schemeClr val="tx1">
                  <a:lumMod val="65000"/>
                  <a:lumOff val="35000"/>
                </a:schemeClr>
              </a:solidFill>
            </a:endParaRPr>
          </a:p>
          <a:p>
            <a:pPr marL="0" indent="0">
              <a:buNone/>
            </a:pPr>
            <a:r>
              <a:rPr lang="nn-NO" sz="1100" dirty="0">
                <a:solidFill>
                  <a:schemeClr val="tx1">
                    <a:lumMod val="65000"/>
                    <a:lumOff val="35000"/>
                  </a:schemeClr>
                </a:solidFill>
              </a:rPr>
              <a:t>Fødselsoverskotet er talet på fødde eit år minus talet dødde same år</a:t>
            </a:r>
            <a:r>
              <a:rPr lang="nn-NO" sz="1100">
                <a:solidFill>
                  <a:schemeClr val="tx1">
                    <a:lumMod val="65000"/>
                    <a:lumOff val="35000"/>
                  </a:schemeClr>
                </a:solidFill>
              </a:rPr>
              <a:t>. I 2018 blei det fødd 64 barn samstundes som det dødde 68 personar i befolkninga. Det gav eit fødselsoverskot på -4. I 2017 var talet på fødde 55, døde 60 og fødselsoverskotet -5. </a:t>
            </a:r>
            <a:r>
              <a:rPr lang="nn-NO" sz="1100" dirty="0">
                <a:solidFill>
                  <a:schemeClr val="tx1">
                    <a:lumMod val="65000"/>
                    <a:lumOff val="35000"/>
                  </a:schemeClr>
                </a:solidFill>
              </a:rPr>
              <a:t>Fødselstala er låge både regionalt og nasjonalt, og det er svært få kommunar kor fødselstala er høge nok til å oppretthalde befolkningsstorleiken utan tilflytting eller innvandring.  </a:t>
            </a:r>
          </a:p>
          <a:p>
            <a:pPr marL="0" indent="0">
              <a:buNone/>
            </a:pPr>
            <a:endParaRPr lang="nn-NO" sz="1100" dirty="0">
              <a:solidFill>
                <a:schemeClr val="tx1">
                  <a:lumMod val="65000"/>
                  <a:lumOff val="35000"/>
                </a:schemeClr>
              </a:solidFill>
            </a:endParaRPr>
          </a:p>
          <a:p>
            <a:pPr marL="0" indent="0">
              <a:buNone/>
            </a:pPr>
            <a:r>
              <a:rPr lang="nn-NO" sz="1100" dirty="0">
                <a:solidFill>
                  <a:schemeClr val="tx1">
                    <a:lumMod val="65000"/>
                    <a:lumOff val="35000"/>
                  </a:schemeClr>
                </a:solidFill>
              </a:rPr>
              <a:t>Forutan fødselsoverskotet er det innanlandskflytting og innvandring som vil avgjere om ein kommune opplev vekst eller nedgang. For fylket samla er den innanlandske nettoflyttinga negativ, med eit flyttetap på kring 1000 personar årleg i tidsperioden sida 2012. Av det flyttetapet utgjer om lag 60 prosent personar som tidligare har innvandra til fylket</a:t>
            </a:r>
            <a:r>
              <a:rPr lang="nn-NO" sz="1100">
                <a:solidFill>
                  <a:schemeClr val="tx1">
                    <a:lumMod val="65000"/>
                    <a:lumOff val="35000"/>
                  </a:schemeClr>
                </a:solidFill>
              </a:rPr>
              <a:t>. Den innanlandske nettoflyttinga for kommunen var i 2018 på -59 personar. Det er lågare enn året før, med ei endring på -49 personar. </a:t>
            </a:r>
            <a:r>
              <a:rPr lang="nn-NO" sz="1100" dirty="0">
                <a:solidFill>
                  <a:schemeClr val="tx1">
                    <a:lumMod val="65000"/>
                    <a:lumOff val="35000"/>
                  </a:schemeClr>
                </a:solidFill>
              </a:rPr>
              <a:t>Nettoinnvandringa har vore årsaken til den gode folketalsutviklinga fylket har vore gjennom det siste tiåret. Her har særleg arbeidsinnvandringa vore avgjerande. No er talet innvandrarar til fylket lågare enn tidligare. Talet som utvandrar har auka dei seinare åra som ei følgje av nedturen i oljerelaterte næringar, men det kan sjå ut som det no har snudd</a:t>
            </a:r>
            <a:r>
              <a:rPr lang="nn-NO" sz="1100">
                <a:solidFill>
                  <a:schemeClr val="tx1">
                    <a:lumMod val="65000"/>
                    <a:lumOff val="35000"/>
                  </a:schemeClr>
                </a:solidFill>
              </a:rPr>
              <a:t>. Nettoinnvandringa til Sykkylven var på 26 personar. Det er 11 personar høgare enn året før.</a:t>
            </a:r>
            <a:endParaRPr lang="nn-NO" sz="1100" dirty="0">
              <a:solidFill>
                <a:schemeClr val="tx1">
                  <a:lumMod val="65000"/>
                  <a:lumOff val="35000"/>
                </a:schemeClr>
              </a:solidFill>
            </a:endParaRPr>
          </a:p>
          <a:p>
            <a:pPr marL="0" indent="0">
              <a:buNone/>
            </a:pPr>
            <a:endParaRPr lang="nn-NO" sz="1100" dirty="0">
              <a:solidFill>
                <a:schemeClr val="tx1">
                  <a:lumMod val="65000"/>
                  <a:lumOff val="35000"/>
                </a:schemeClr>
              </a:solidFill>
            </a:endParaRPr>
          </a:p>
          <a:p>
            <a:pPr marL="0" indent="0">
              <a:buNone/>
            </a:pPr>
            <a:r>
              <a:rPr lang="nn-NO" sz="1100">
                <a:solidFill>
                  <a:schemeClr val="tx1">
                    <a:lumMod val="65000"/>
                    <a:lumOff val="35000"/>
                  </a:schemeClr>
                </a:solidFill>
              </a:rPr>
              <a:t>Det siste tiåret har folketalet i kommunen auka med 92 personar, som er ei endring på 1,2 prosent. Av dei 35 kommunane i fylket kjem kommunen på 21. plass i befolkningsutvikling i perioden.</a:t>
            </a:r>
            <a:endParaRPr lang="nn-NO" sz="1100" dirty="0">
              <a:solidFill>
                <a:schemeClr val="tx1">
                  <a:lumMod val="65000"/>
                  <a:lumOff val="35000"/>
                </a:schemeClr>
              </a:solidFill>
            </a:endParaRPr>
          </a:p>
          <a:p>
            <a:pPr marL="0" indent="0">
              <a:buNone/>
            </a:pPr>
            <a:endParaRPr lang="nn-NO" sz="1100" dirty="0">
              <a:solidFill>
                <a:schemeClr val="tx1">
                  <a:lumMod val="65000"/>
                  <a:lumOff val="35000"/>
                </a:schemeClr>
              </a:solidFill>
            </a:endParaRPr>
          </a:p>
          <a:p>
            <a:pPr marL="0" indent="0">
              <a:buNone/>
            </a:pPr>
            <a:r>
              <a:rPr lang="nn-NO" sz="1100" dirty="0">
                <a:solidFill>
                  <a:schemeClr val="tx1">
                    <a:lumMod val="65000"/>
                    <a:lumOff val="35000"/>
                  </a:schemeClr>
                </a:solidFill>
              </a:rPr>
              <a:t>Folketalsutviklinga handlar om meir enn berre vekst eller nedgang i folketalet. Samansetninga av befolkninga er svært viktig for utviklinga, og ikkje minst for korleis det offentlege skal dimensjonere sitt tenestetilbod</a:t>
            </a:r>
            <a:r>
              <a:rPr lang="nn-NO" sz="1100">
                <a:solidFill>
                  <a:schemeClr val="tx1">
                    <a:lumMod val="65000"/>
                    <a:lumOff val="35000"/>
                  </a:schemeClr>
                </a:solidFill>
              </a:rPr>
              <a:t>. Per 1. januar 2019 hadde kommunen 1 900 barn og unge under 20 år, noko som tilsvarar 24,8 prosent av befolkninga. Talet på personar 67 år og eldre i befolkninga var 1 294 og utgjer 16,9 prosent. For fylket er delen barn og unge på 23,9 prosent, medan andelen eldre er 16,9 prosent. </a:t>
            </a:r>
            <a:r>
              <a:rPr lang="nn-NO" sz="1100" dirty="0">
                <a:solidFill>
                  <a:schemeClr val="tx1">
                    <a:lumMod val="65000"/>
                    <a:lumOff val="35000"/>
                  </a:schemeClr>
                </a:solidFill>
              </a:rPr>
              <a:t>Talet kvinner per 100 menn i aldersgruppa 20-39 år har vore lågt i Møre og Romsdal samanlikna med dei andre fylka i lengre tid</a:t>
            </a:r>
            <a:r>
              <a:rPr lang="nn-NO" sz="1100">
                <a:solidFill>
                  <a:schemeClr val="tx1">
                    <a:lumMod val="65000"/>
                    <a:lumOff val="35000"/>
                  </a:schemeClr>
                </a:solidFill>
              </a:rPr>
              <a:t>. I 2019 er det 90,7 kvinner i aldersgruppa 30 til 39 år per 100 menn i Møre og Romsdal, medan det i Sykkylven er 94,9.</a:t>
            </a:r>
            <a:endParaRPr lang="nn-NO" sz="1100" dirty="0">
              <a:solidFill>
                <a:schemeClr val="tx1">
                  <a:lumMod val="65000"/>
                  <a:lumOff val="35000"/>
                </a:schemeClr>
              </a:solidFill>
            </a:endParaRPr>
          </a:p>
          <a:p>
            <a:pPr marL="0" indent="0">
              <a:buNone/>
            </a:pPr>
            <a:endParaRPr lang="nn-NO" sz="1100" dirty="0">
              <a:solidFill>
                <a:schemeClr val="tx1">
                  <a:lumMod val="65000"/>
                  <a:lumOff val="35000"/>
                </a:schemeClr>
              </a:solidFill>
            </a:endParaRPr>
          </a:p>
          <a:p>
            <a:pPr marL="0" indent="0">
              <a:buNone/>
            </a:pPr>
            <a:endParaRPr lang="nn-NO" sz="1100" dirty="0">
              <a:solidFill>
                <a:schemeClr val="tx1">
                  <a:lumMod val="65000"/>
                  <a:lumOff val="35000"/>
                </a:schemeClr>
              </a:solidFill>
            </a:endParaRPr>
          </a:p>
          <a:p>
            <a:pPr marL="0" indent="0">
              <a:buNone/>
            </a:pPr>
            <a:endParaRPr lang="nn-NO" sz="1100" dirty="0">
              <a:solidFill>
                <a:schemeClr val="tx1">
                  <a:lumMod val="65000"/>
                  <a:lumOff val="35000"/>
                </a:schemeClr>
              </a:solidFill>
            </a:endParaRPr>
          </a:p>
          <a:p>
            <a:pPr marL="457200" lvl="1" indent="0">
              <a:buNone/>
            </a:pPr>
            <a:endParaRPr lang="nn-NO" sz="1100" dirty="0">
              <a:solidFill>
                <a:schemeClr val="tx1">
                  <a:lumMod val="65000"/>
                  <a:lumOff val="35000"/>
                </a:schemeClr>
              </a:solidFill>
            </a:endParaRPr>
          </a:p>
          <a:p>
            <a:pPr marL="457200" lvl="1" indent="0">
              <a:buNone/>
            </a:pPr>
            <a:endParaRPr lang="nn-NO" sz="1100" dirty="0">
              <a:solidFill>
                <a:schemeClr val="tx1">
                  <a:lumMod val="65000"/>
                  <a:lumOff val="35000"/>
                </a:schemeClr>
              </a:solidFill>
            </a:endParaRPr>
          </a:p>
        </p:txBody>
      </p:sp>
    </p:spTree>
    <p:extLst>
      <p:ext uri="{BB962C8B-B14F-4D97-AF65-F5344CB8AC3E}">
        <p14:creationId xmlns:p14="http://schemas.microsoft.com/office/powerpoint/2010/main" val="768201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Næringsstruktur og sysselsetting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0" name="Tittel 6"/>
          <p:cNvSpPr txBox="1">
            <a:spLocks/>
          </p:cNvSpPr>
          <p:nvPr/>
        </p:nvSpPr>
        <p:spPr>
          <a:xfrm>
            <a:off x="3487919" y="6146276"/>
            <a:ext cx="6390078" cy="7117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n-NO" sz="900" b="1" dirty="0">
                <a:solidFill>
                  <a:schemeClr val="bg1">
                    <a:lumMod val="50000"/>
                  </a:schemeClr>
                </a:solidFill>
              </a:rPr>
              <a:t>Sekundærnæringar</a:t>
            </a:r>
            <a:r>
              <a:rPr lang="nn-NO" sz="900" dirty="0">
                <a:solidFill>
                  <a:schemeClr val="bg1">
                    <a:lumMod val="50000"/>
                  </a:schemeClr>
                </a:solidFill>
              </a:rPr>
              <a:t>:</a:t>
            </a:r>
            <a:br>
              <a:rPr lang="nn-NO" sz="900" dirty="0">
                <a:solidFill>
                  <a:schemeClr val="bg1">
                    <a:lumMod val="50000"/>
                  </a:schemeClr>
                </a:solidFill>
              </a:rPr>
            </a:br>
            <a:r>
              <a:rPr lang="nn-NO" sz="900" dirty="0">
                <a:solidFill>
                  <a:schemeClr val="bg1">
                    <a:lumMod val="50000"/>
                  </a:schemeClr>
                </a:solidFill>
              </a:rPr>
              <a:t>Industri, bygg og anlegg og kraft og vassforsyning.</a:t>
            </a:r>
          </a:p>
          <a:p>
            <a:pPr algn="l"/>
            <a:r>
              <a:rPr lang="nn-NO" sz="900" b="1" dirty="0">
                <a:solidFill>
                  <a:schemeClr val="bg1">
                    <a:lumMod val="50000"/>
                  </a:schemeClr>
                </a:solidFill>
              </a:rPr>
              <a:t>Sørvisnæringar</a:t>
            </a:r>
            <a:r>
              <a:rPr lang="nn-NO" sz="900" dirty="0">
                <a:solidFill>
                  <a:schemeClr val="bg1">
                    <a:lumMod val="50000"/>
                  </a:schemeClr>
                </a:solidFill>
              </a:rPr>
              <a:t>:</a:t>
            </a:r>
          </a:p>
          <a:p>
            <a:pPr algn="l"/>
            <a:r>
              <a:rPr lang="nn-NO" sz="900" dirty="0">
                <a:solidFill>
                  <a:schemeClr val="bg1">
                    <a:lumMod val="50000"/>
                  </a:schemeClr>
                </a:solidFill>
              </a:rPr>
              <a:t>Varehandel, hotell og restaurant, samferdsel og finans- og </a:t>
            </a:r>
            <a:r>
              <a:rPr lang="nn-NO" sz="900" dirty="0" err="1">
                <a:solidFill>
                  <a:schemeClr val="bg1">
                    <a:lumMod val="50000"/>
                  </a:schemeClr>
                </a:solidFill>
              </a:rPr>
              <a:t>forretningsmessig</a:t>
            </a:r>
            <a:r>
              <a:rPr lang="nn-NO" sz="900" dirty="0">
                <a:solidFill>
                  <a:schemeClr val="bg1">
                    <a:lumMod val="50000"/>
                  </a:schemeClr>
                </a:solidFill>
              </a:rPr>
              <a:t> tenesteytring.</a:t>
            </a:r>
          </a:p>
        </p:txBody>
      </p:sp>
      <p:graphicFrame>
        <p:nvGraphicFramePr>
          <p:cNvPr id="11" name="Diagram 10">
            <a:extLst>
              <a:ext uri="{FF2B5EF4-FFF2-40B4-BE49-F238E27FC236}">
                <a16:creationId xmlns:a16="http://schemas.microsoft.com/office/drawing/2014/main" id="{97B62907-95E6-4E39-8B96-443DB15BA72E}"/>
              </a:ext>
            </a:extLst>
          </p:cNvPr>
          <p:cNvGraphicFramePr>
            <a:graphicFrameLocks/>
          </p:cNvGraphicFramePr>
          <p:nvPr>
            <p:extLst>
              <p:ext uri="{D42A27DB-BD31-4B8C-83A1-F6EECF244321}">
                <p14:modId xmlns:p14="http://schemas.microsoft.com/office/powerpoint/2010/main" val="134222575"/>
              </p:ext>
            </p:extLst>
          </p:nvPr>
        </p:nvGraphicFramePr>
        <p:xfrm>
          <a:off x="1231107" y="984647"/>
          <a:ext cx="9729787" cy="48887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5537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Næringsstruktur og sysselsetting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0" name="Tittel 6"/>
          <p:cNvSpPr txBox="1">
            <a:spLocks/>
          </p:cNvSpPr>
          <p:nvPr/>
        </p:nvSpPr>
        <p:spPr>
          <a:xfrm>
            <a:off x="3487919" y="6146276"/>
            <a:ext cx="6390078" cy="7117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n-NO" sz="900" b="1" dirty="0">
                <a:solidFill>
                  <a:schemeClr val="bg1">
                    <a:lumMod val="50000"/>
                  </a:schemeClr>
                </a:solidFill>
              </a:rPr>
              <a:t>Sekundærnæringar</a:t>
            </a:r>
            <a:r>
              <a:rPr lang="nn-NO" sz="900" dirty="0">
                <a:solidFill>
                  <a:schemeClr val="bg1">
                    <a:lumMod val="50000"/>
                  </a:schemeClr>
                </a:solidFill>
              </a:rPr>
              <a:t>:</a:t>
            </a:r>
            <a:br>
              <a:rPr lang="nn-NO" sz="900" dirty="0">
                <a:solidFill>
                  <a:schemeClr val="bg1">
                    <a:lumMod val="50000"/>
                  </a:schemeClr>
                </a:solidFill>
              </a:rPr>
            </a:br>
            <a:r>
              <a:rPr lang="nn-NO" sz="900" dirty="0">
                <a:solidFill>
                  <a:schemeClr val="bg1">
                    <a:lumMod val="50000"/>
                  </a:schemeClr>
                </a:solidFill>
              </a:rPr>
              <a:t>Industri, bygg og anlegg og kraft og vassforsyning.</a:t>
            </a:r>
          </a:p>
          <a:p>
            <a:pPr algn="l"/>
            <a:r>
              <a:rPr lang="nn-NO" sz="900" b="1" dirty="0">
                <a:solidFill>
                  <a:schemeClr val="bg1">
                    <a:lumMod val="50000"/>
                  </a:schemeClr>
                </a:solidFill>
              </a:rPr>
              <a:t>Sørvisnæringar</a:t>
            </a:r>
            <a:r>
              <a:rPr lang="nn-NO" sz="900" dirty="0">
                <a:solidFill>
                  <a:schemeClr val="bg1">
                    <a:lumMod val="50000"/>
                  </a:schemeClr>
                </a:solidFill>
              </a:rPr>
              <a:t>:</a:t>
            </a:r>
          </a:p>
          <a:p>
            <a:pPr algn="l"/>
            <a:r>
              <a:rPr lang="nn-NO" sz="900" dirty="0">
                <a:solidFill>
                  <a:schemeClr val="bg1">
                    <a:lumMod val="50000"/>
                  </a:schemeClr>
                </a:solidFill>
              </a:rPr>
              <a:t>Varehandel, hotell og restaurant, samferdsel og finans- og </a:t>
            </a:r>
            <a:r>
              <a:rPr lang="nn-NO" sz="900" dirty="0" err="1">
                <a:solidFill>
                  <a:schemeClr val="bg1">
                    <a:lumMod val="50000"/>
                  </a:schemeClr>
                </a:solidFill>
              </a:rPr>
              <a:t>forretningsmessig</a:t>
            </a:r>
            <a:r>
              <a:rPr lang="nn-NO" sz="900" dirty="0">
                <a:solidFill>
                  <a:schemeClr val="bg1">
                    <a:lumMod val="50000"/>
                  </a:schemeClr>
                </a:solidFill>
              </a:rPr>
              <a:t> tenesteytring.</a:t>
            </a:r>
          </a:p>
        </p:txBody>
      </p:sp>
      <p:graphicFrame>
        <p:nvGraphicFramePr>
          <p:cNvPr id="11" name="Diagram 10">
            <a:extLst>
              <a:ext uri="{FF2B5EF4-FFF2-40B4-BE49-F238E27FC236}">
                <a16:creationId xmlns:a16="http://schemas.microsoft.com/office/drawing/2014/main" id="{A9483998-F620-47BB-8A66-59D3268CF6DB}"/>
              </a:ext>
            </a:extLst>
          </p:cNvPr>
          <p:cNvGraphicFramePr>
            <a:graphicFrameLocks/>
          </p:cNvGraphicFramePr>
          <p:nvPr>
            <p:extLst>
              <p:ext uri="{D42A27DB-BD31-4B8C-83A1-F6EECF244321}">
                <p14:modId xmlns:p14="http://schemas.microsoft.com/office/powerpoint/2010/main" val="556656152"/>
              </p:ext>
            </p:extLst>
          </p:nvPr>
        </p:nvGraphicFramePr>
        <p:xfrm>
          <a:off x="609599" y="365126"/>
          <a:ext cx="9799185" cy="5848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6265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200" dirty="0">
                <a:solidFill>
                  <a:schemeClr val="bg1">
                    <a:lumMod val="50000"/>
                  </a:schemeClr>
                </a:solidFill>
              </a:rPr>
              <a:t>Vidaregåande utdanning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graphicFrame>
        <p:nvGraphicFramePr>
          <p:cNvPr id="10" name="Diagram 9">
            <a:extLst>
              <a:ext uri="{FF2B5EF4-FFF2-40B4-BE49-F238E27FC236}">
                <a16:creationId xmlns:a16="http://schemas.microsoft.com/office/drawing/2014/main" id="{41A85662-AA45-4DC2-A481-F01A2AD242BB}"/>
              </a:ext>
            </a:extLst>
          </p:cNvPr>
          <p:cNvGraphicFramePr>
            <a:graphicFrameLocks/>
          </p:cNvGraphicFramePr>
          <p:nvPr/>
        </p:nvGraphicFramePr>
        <p:xfrm>
          <a:off x="2395537" y="738187"/>
          <a:ext cx="7400925" cy="538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9053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Møre og Romsdal fylkeskommune</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Vidaregåande utdanning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1" name="Tittel 6"/>
          <p:cNvSpPr txBox="1">
            <a:spLocks/>
          </p:cNvSpPr>
          <p:nvPr/>
        </p:nvSpPr>
        <p:spPr>
          <a:xfrm>
            <a:off x="2543175" y="6206830"/>
            <a:ext cx="5908098" cy="6201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n-NO" sz="1200" dirty="0">
                <a:solidFill>
                  <a:schemeClr val="bg1">
                    <a:lumMod val="50000"/>
                  </a:schemeClr>
                </a:solidFill>
              </a:rPr>
              <a:t>Elevar busett i kommunen med ungdomsrett, per september 2019. Det kan vere elevar på skular i andre fylke som ikkje var registrert på dette tidspunktet.</a:t>
            </a:r>
          </a:p>
        </p:txBody>
      </p:sp>
      <p:graphicFrame>
        <p:nvGraphicFramePr>
          <p:cNvPr id="10" name="Diagram 9">
            <a:extLst>
              <a:ext uri="{FF2B5EF4-FFF2-40B4-BE49-F238E27FC236}">
                <a16:creationId xmlns:a16="http://schemas.microsoft.com/office/drawing/2014/main" id="{61D7DCD3-3821-4570-92C3-CC793C5EEFDC}"/>
              </a:ext>
            </a:extLst>
          </p:cNvPr>
          <p:cNvGraphicFramePr>
            <a:graphicFrameLocks/>
          </p:cNvGraphicFramePr>
          <p:nvPr>
            <p:extLst>
              <p:ext uri="{D42A27DB-BD31-4B8C-83A1-F6EECF244321}">
                <p14:modId xmlns:p14="http://schemas.microsoft.com/office/powerpoint/2010/main" val="1419258480"/>
              </p:ext>
            </p:extLst>
          </p:nvPr>
        </p:nvGraphicFramePr>
        <p:xfrm>
          <a:off x="962025" y="752474"/>
          <a:ext cx="9477375" cy="54378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7277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Møre og Romsdal fylkeskommune</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Vidaregåande utdanning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0" name="Tittel 6"/>
          <p:cNvSpPr txBox="1">
            <a:spLocks/>
          </p:cNvSpPr>
          <p:nvPr/>
        </p:nvSpPr>
        <p:spPr>
          <a:xfrm>
            <a:off x="2438400" y="6206830"/>
            <a:ext cx="6012873" cy="6201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n-NO" sz="1200" dirty="0">
                <a:solidFill>
                  <a:schemeClr val="bg1">
                    <a:lumMod val="50000"/>
                  </a:schemeClr>
                </a:solidFill>
              </a:rPr>
              <a:t>Elevar busett i kommunen med ungdomsrett, per september 2019. Det kan vere elevar på skular i andre fylke som ikkje var registrert på dette tidspunktet. Utvalet er elevar i dei fylkeskommunale skulane.</a:t>
            </a:r>
          </a:p>
        </p:txBody>
      </p:sp>
      <p:graphicFrame>
        <p:nvGraphicFramePr>
          <p:cNvPr id="11" name="Diagram 10">
            <a:extLst>
              <a:ext uri="{FF2B5EF4-FFF2-40B4-BE49-F238E27FC236}">
                <a16:creationId xmlns:a16="http://schemas.microsoft.com/office/drawing/2014/main" id="{A542C9A7-6222-4799-A73F-8E5848D2FC6A}"/>
              </a:ext>
            </a:extLst>
          </p:cNvPr>
          <p:cNvGraphicFramePr>
            <a:graphicFrameLocks/>
          </p:cNvGraphicFramePr>
          <p:nvPr>
            <p:extLst>
              <p:ext uri="{D42A27DB-BD31-4B8C-83A1-F6EECF244321}">
                <p14:modId xmlns:p14="http://schemas.microsoft.com/office/powerpoint/2010/main" val="1874112483"/>
              </p:ext>
            </p:extLst>
          </p:nvPr>
        </p:nvGraphicFramePr>
        <p:xfrm>
          <a:off x="886691" y="988291"/>
          <a:ext cx="9541164" cy="5043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271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66775" y="579406"/>
            <a:ext cx="9648825" cy="934729"/>
          </a:xfrm>
        </p:spPr>
        <p:txBody>
          <a:bodyPr anchor="t" anchorCtr="0">
            <a:normAutofit fontScale="90000"/>
          </a:bodyPr>
          <a:lstStyle/>
          <a:p>
            <a:r>
              <a:rPr lang="nn-NO" sz="3100" dirty="0"/>
              <a:t>Gjennomføring i vidaregåande etter heimkommune, 2013 kullet</a:t>
            </a:r>
            <a:br>
              <a:rPr lang="nn-NO" dirty="0"/>
            </a:br>
            <a:endParaRPr lang="nn-NO" dirty="0"/>
          </a:p>
        </p:txBody>
      </p:sp>
      <p:sp>
        <p:nvSpPr>
          <p:cNvPr id="4" name="Kjelde"/>
          <p:cNvSpPr txBox="1">
            <a:spLocks/>
          </p:cNvSpPr>
          <p:nvPr/>
        </p:nvSpPr>
        <p:spPr>
          <a:xfrm>
            <a:off x="7379863" y="6356349"/>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0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000" dirty="0">
              <a:solidFill>
                <a:schemeClr val="bg1">
                  <a:lumMod val="50000"/>
                </a:schemeClr>
              </a:solidFill>
            </a:endParaRPr>
          </a:p>
        </p:txBody>
      </p:sp>
      <p:sp>
        <p:nvSpPr>
          <p:cNvPr id="7" name="Tema"/>
          <p:cNvSpPr txBox="1">
            <a:spLocks/>
          </p:cNvSpPr>
          <p:nvPr/>
        </p:nvSpPr>
        <p:spPr>
          <a:xfrm>
            <a:off x="609599" y="0"/>
            <a:ext cx="2025445"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Vidaregåande utdanning</a:t>
            </a:r>
          </a:p>
        </p:txBody>
      </p:sp>
      <p:pic>
        <p:nvPicPr>
          <p:cNvPr id="8" name="Picture 27" descr="Kommunestatistikk logo.ai"/>
          <p:cNvPicPr>
            <a:picLocks noChangeAspect="1"/>
          </p:cNvPicPr>
          <p:nvPr/>
        </p:nvPicPr>
        <p:blipFill rotWithShape="1">
          <a:blip r:embed="rId3">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11" name="Kjelde"/>
          <p:cNvSpPr txBox="1">
            <a:spLocks/>
          </p:cNvSpPr>
          <p:nvPr/>
        </p:nvSpPr>
        <p:spPr>
          <a:xfrm>
            <a:off x="3264310" y="1079299"/>
            <a:ext cx="5040000" cy="367120"/>
          </a:xfrm>
          <a:prstGeom prst="rect">
            <a:avLst/>
          </a:prstGeom>
        </p:spPr>
        <p:txBody>
          <a:bodyPr anchor="t"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ctr"/>
            <a:r>
              <a:rPr lang="nn-NO" sz="1400" dirty="0">
                <a:solidFill>
                  <a:schemeClr val="bg1">
                    <a:lumMod val="50000"/>
                  </a:schemeClr>
                </a:solidFill>
              </a:rPr>
              <a:t>Alle utdanningsprogram</a:t>
            </a:r>
          </a:p>
        </p:txBody>
      </p:sp>
      <p:sp>
        <p:nvSpPr>
          <p:cNvPr id="12"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3" name="Tema"/>
          <p:cNvSpPr txBox="1">
            <a:spLocks/>
          </p:cNvSpPr>
          <p:nvPr/>
        </p:nvSpPr>
        <p:spPr>
          <a:xfrm>
            <a:off x="3374796" y="6464313"/>
            <a:ext cx="5344998"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ctr"/>
            <a:r>
              <a:rPr lang="nn-NO" sz="1200" i="1" dirty="0">
                <a:solidFill>
                  <a:schemeClr val="bg1">
                    <a:lumMod val="50000"/>
                  </a:schemeClr>
                </a:solidFill>
              </a:rPr>
              <a:t>*KG01: Stordal, Midsund, Sandøy, Halsa og Aure </a:t>
            </a:r>
          </a:p>
        </p:txBody>
      </p:sp>
      <p:pic>
        <p:nvPicPr>
          <p:cNvPr id="14" name="Bilde 13">
            <a:extLst>
              <a:ext uri="{FF2B5EF4-FFF2-40B4-BE49-F238E27FC236}">
                <a16:creationId xmlns:a16="http://schemas.microsoft.com/office/drawing/2014/main" id="{F0DDF785-B6E3-40CE-91C4-8F75AFDD96BB}"/>
              </a:ext>
            </a:extLst>
          </p:cNvPr>
          <p:cNvPicPr>
            <a:picLocks noChangeAspect="1"/>
          </p:cNvPicPr>
          <p:nvPr/>
        </p:nvPicPr>
        <p:blipFill>
          <a:blip r:embed="rId4"/>
          <a:stretch>
            <a:fillRect/>
          </a:stretch>
        </p:blipFill>
        <p:spPr>
          <a:xfrm>
            <a:off x="2936066" y="1293580"/>
            <a:ext cx="5215583" cy="5220000"/>
          </a:xfrm>
          <a:prstGeom prst="rect">
            <a:avLst/>
          </a:prstGeom>
        </p:spPr>
      </p:pic>
    </p:spTree>
    <p:extLst>
      <p:ext uri="{BB962C8B-B14F-4D97-AF65-F5344CB8AC3E}">
        <p14:creationId xmlns:p14="http://schemas.microsoft.com/office/powerpoint/2010/main" val="1662856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43000" y="665554"/>
            <a:ext cx="10210800" cy="934729"/>
          </a:xfrm>
        </p:spPr>
        <p:txBody>
          <a:bodyPr anchor="t" anchorCtr="0">
            <a:normAutofit fontScale="90000"/>
          </a:bodyPr>
          <a:lstStyle/>
          <a:p>
            <a:r>
              <a:rPr lang="nn-NO" sz="3100" dirty="0"/>
              <a:t>Gjennomføring i vidaregåande etter heimkommune, 2013 kullet</a:t>
            </a:r>
            <a:br>
              <a:rPr lang="nn-NO" dirty="0"/>
            </a:br>
            <a:endParaRPr lang="nn-NO" dirty="0"/>
          </a:p>
        </p:txBody>
      </p:sp>
      <p:sp>
        <p:nvSpPr>
          <p:cNvPr id="4" name="Kjelde"/>
          <p:cNvSpPr txBox="1">
            <a:spLocks/>
          </p:cNvSpPr>
          <p:nvPr/>
        </p:nvSpPr>
        <p:spPr>
          <a:xfrm>
            <a:off x="7316304" y="6356349"/>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000" dirty="0">
                <a:solidFill>
                  <a:schemeClr val="bg1">
                    <a:lumMod val="50000"/>
                  </a:schemeClr>
                </a:solidFill>
              </a:rPr>
              <a:t>Kjelde: SSB</a:t>
            </a:r>
          </a:p>
        </p:txBody>
      </p:sp>
      <p:sp>
        <p:nvSpPr>
          <p:cNvPr id="7" name="Tema"/>
          <p:cNvSpPr txBox="1">
            <a:spLocks/>
          </p:cNvSpPr>
          <p:nvPr/>
        </p:nvSpPr>
        <p:spPr>
          <a:xfrm>
            <a:off x="609599" y="0"/>
            <a:ext cx="2025445"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Vidaregåande utdanning</a:t>
            </a:r>
          </a:p>
        </p:txBody>
      </p:sp>
      <p:pic>
        <p:nvPicPr>
          <p:cNvPr id="8" name="Picture 27" descr="Kommunestatistikk logo.ai"/>
          <p:cNvPicPr>
            <a:picLocks noChangeAspect="1"/>
          </p:cNvPicPr>
          <p:nvPr/>
        </p:nvPicPr>
        <p:blipFill rotWithShape="1">
          <a:blip r:embed="rId3">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11" name="Kjelde"/>
          <p:cNvSpPr txBox="1">
            <a:spLocks/>
          </p:cNvSpPr>
          <p:nvPr/>
        </p:nvSpPr>
        <p:spPr>
          <a:xfrm>
            <a:off x="695070" y="1240883"/>
            <a:ext cx="5040000" cy="367120"/>
          </a:xfrm>
          <a:prstGeom prst="rect">
            <a:avLst/>
          </a:prstGeom>
        </p:spPr>
        <p:txBody>
          <a:bodyPr anchor="t"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ctr"/>
            <a:r>
              <a:rPr lang="nn-NO" sz="1400" dirty="0">
                <a:solidFill>
                  <a:schemeClr val="bg1">
                    <a:lumMod val="50000"/>
                  </a:schemeClr>
                </a:solidFill>
              </a:rPr>
              <a:t>Studieførebuande utdanningsprogram</a:t>
            </a:r>
          </a:p>
        </p:txBody>
      </p:sp>
      <p:sp>
        <p:nvSpPr>
          <p:cNvPr id="14" name="Kjelde"/>
          <p:cNvSpPr txBox="1">
            <a:spLocks/>
          </p:cNvSpPr>
          <p:nvPr/>
        </p:nvSpPr>
        <p:spPr>
          <a:xfrm>
            <a:off x="6351485" y="1240883"/>
            <a:ext cx="5040000" cy="367120"/>
          </a:xfrm>
          <a:prstGeom prst="rect">
            <a:avLst/>
          </a:prstGeom>
        </p:spPr>
        <p:txBody>
          <a:bodyPr anchor="t"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ctr"/>
            <a:r>
              <a:rPr lang="nn-NO" sz="1400" dirty="0">
                <a:solidFill>
                  <a:schemeClr val="bg1">
                    <a:lumMod val="50000"/>
                  </a:schemeClr>
                </a:solidFill>
              </a:rPr>
              <a:t>Yrkesfagleg utdanningsprogram</a:t>
            </a:r>
          </a:p>
        </p:txBody>
      </p:sp>
      <p:sp>
        <p:nvSpPr>
          <p:cNvPr id="15"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7" name="Tema"/>
          <p:cNvSpPr txBox="1">
            <a:spLocks/>
          </p:cNvSpPr>
          <p:nvPr/>
        </p:nvSpPr>
        <p:spPr>
          <a:xfrm>
            <a:off x="3374796" y="6464313"/>
            <a:ext cx="5344998"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ctr"/>
            <a:r>
              <a:rPr lang="nn-NO" sz="1200" i="1" dirty="0">
                <a:solidFill>
                  <a:schemeClr val="bg1">
                    <a:lumMod val="50000"/>
                  </a:schemeClr>
                </a:solidFill>
              </a:rPr>
              <a:t>*KG01: Stordal, Midsund, Sandøy, Halsa og Aure </a:t>
            </a:r>
          </a:p>
        </p:txBody>
      </p:sp>
      <p:pic>
        <p:nvPicPr>
          <p:cNvPr id="13" name="Bilde 12">
            <a:extLst>
              <a:ext uri="{FF2B5EF4-FFF2-40B4-BE49-F238E27FC236}">
                <a16:creationId xmlns:a16="http://schemas.microsoft.com/office/drawing/2014/main" id="{06F1531D-9903-4770-AFA5-46875F33A814}"/>
              </a:ext>
            </a:extLst>
          </p:cNvPr>
          <p:cNvPicPr>
            <a:picLocks noChangeAspect="1"/>
          </p:cNvPicPr>
          <p:nvPr/>
        </p:nvPicPr>
        <p:blipFill>
          <a:blip r:embed="rId4"/>
          <a:stretch>
            <a:fillRect/>
          </a:stretch>
        </p:blipFill>
        <p:spPr>
          <a:xfrm>
            <a:off x="490361" y="1479321"/>
            <a:ext cx="5040000" cy="5040000"/>
          </a:xfrm>
          <a:prstGeom prst="rect">
            <a:avLst/>
          </a:prstGeom>
        </p:spPr>
      </p:pic>
      <p:pic>
        <p:nvPicPr>
          <p:cNvPr id="16" name="Bilde 15">
            <a:extLst>
              <a:ext uri="{FF2B5EF4-FFF2-40B4-BE49-F238E27FC236}">
                <a16:creationId xmlns:a16="http://schemas.microsoft.com/office/drawing/2014/main" id="{0A255C32-297D-4A5B-9767-519ABC6DF0F7}"/>
              </a:ext>
            </a:extLst>
          </p:cNvPr>
          <p:cNvPicPr>
            <a:picLocks noChangeAspect="1"/>
          </p:cNvPicPr>
          <p:nvPr/>
        </p:nvPicPr>
        <p:blipFill>
          <a:blip r:embed="rId5"/>
          <a:stretch>
            <a:fillRect/>
          </a:stretch>
        </p:blipFill>
        <p:spPr>
          <a:xfrm>
            <a:off x="5881758" y="1479321"/>
            <a:ext cx="5040000" cy="5040000"/>
          </a:xfrm>
          <a:prstGeom prst="rect">
            <a:avLst/>
          </a:prstGeom>
        </p:spPr>
      </p:pic>
    </p:spTree>
    <p:extLst>
      <p:ext uri="{BB962C8B-B14F-4D97-AF65-F5344CB8AC3E}">
        <p14:creationId xmlns:p14="http://schemas.microsoft.com/office/powerpoint/2010/main" val="4290276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330563" y="6378573"/>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200" dirty="0">
                <a:solidFill>
                  <a:schemeClr val="bg1">
                    <a:lumMod val="50000"/>
                  </a:schemeClr>
                </a:solidFill>
              </a:rPr>
              <a:t>Folkehelse, barnehage og sjukeheim</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pic>
        <p:nvPicPr>
          <p:cNvPr id="10" name="Bilde 9">
            <a:extLst>
              <a:ext uri="{FF2B5EF4-FFF2-40B4-BE49-F238E27FC236}">
                <a16:creationId xmlns:a16="http://schemas.microsoft.com/office/drawing/2014/main" id="{747FE44F-65F2-436F-AC2C-F549CF2FC256}"/>
              </a:ext>
            </a:extLst>
          </p:cNvPr>
          <p:cNvPicPr>
            <a:picLocks noChangeAspect="1"/>
          </p:cNvPicPr>
          <p:nvPr/>
        </p:nvPicPr>
        <p:blipFill>
          <a:blip r:embed="rId3"/>
          <a:stretch>
            <a:fillRect/>
          </a:stretch>
        </p:blipFill>
        <p:spPr>
          <a:xfrm>
            <a:off x="1523999" y="634999"/>
            <a:ext cx="9685603" cy="5616000"/>
          </a:xfrm>
          <a:prstGeom prst="rect">
            <a:avLst/>
          </a:prstGeom>
        </p:spPr>
      </p:pic>
    </p:spTree>
    <p:extLst>
      <p:ext uri="{BB962C8B-B14F-4D97-AF65-F5344CB8AC3E}">
        <p14:creationId xmlns:p14="http://schemas.microsoft.com/office/powerpoint/2010/main" val="376000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387713" y="6338310"/>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Folkehelse, barnehage og sjukeheim</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0" name="Tema"/>
          <p:cNvSpPr txBox="1">
            <a:spLocks/>
          </p:cNvSpPr>
          <p:nvPr/>
        </p:nvSpPr>
        <p:spPr>
          <a:xfrm>
            <a:off x="3374796" y="6356349"/>
            <a:ext cx="5344998" cy="473089"/>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ctr"/>
            <a:r>
              <a:rPr lang="nn-NO" sz="1200" i="1" dirty="0">
                <a:solidFill>
                  <a:schemeClr val="bg1">
                    <a:lumMod val="50000"/>
                  </a:schemeClr>
                </a:solidFill>
              </a:rPr>
              <a:t>*Befolkninga er her rekna som dei som er 16 år og eldre, i.e. etter grunnskole.</a:t>
            </a:r>
          </a:p>
          <a:p>
            <a:pPr algn="ctr"/>
            <a:r>
              <a:rPr lang="nn-NO" sz="1200" i="1" dirty="0">
                <a:solidFill>
                  <a:schemeClr val="bg1">
                    <a:lumMod val="50000"/>
                  </a:schemeClr>
                </a:solidFill>
              </a:rPr>
              <a:t>Fagskole er inkludert i vidaregåande skole.</a:t>
            </a:r>
          </a:p>
        </p:txBody>
      </p:sp>
      <p:graphicFrame>
        <p:nvGraphicFramePr>
          <p:cNvPr id="12" name="Diagram 11">
            <a:extLst>
              <a:ext uri="{FF2B5EF4-FFF2-40B4-BE49-F238E27FC236}">
                <a16:creationId xmlns:a16="http://schemas.microsoft.com/office/drawing/2014/main" id="{8EBE5A78-7700-43F4-858C-C123F13C8C6C}"/>
              </a:ext>
            </a:extLst>
          </p:cNvPr>
          <p:cNvGraphicFramePr>
            <a:graphicFrameLocks/>
          </p:cNvGraphicFramePr>
          <p:nvPr>
            <p:extLst>
              <p:ext uri="{D42A27DB-BD31-4B8C-83A1-F6EECF244321}">
                <p14:modId xmlns:p14="http://schemas.microsoft.com/office/powerpoint/2010/main" val="3588932445"/>
              </p:ext>
            </p:extLst>
          </p:nvPr>
        </p:nvGraphicFramePr>
        <p:xfrm>
          <a:off x="1529542" y="1030778"/>
          <a:ext cx="9277003" cy="4942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95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311513" y="6359523"/>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Folkehelse, barnehage og sjukeheim</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2" name="Tema"/>
          <p:cNvSpPr txBox="1">
            <a:spLocks/>
          </p:cNvSpPr>
          <p:nvPr/>
        </p:nvSpPr>
        <p:spPr>
          <a:xfrm>
            <a:off x="3374796" y="6356349"/>
            <a:ext cx="5344998" cy="473089"/>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ctr"/>
            <a:r>
              <a:rPr lang="nn-NO" sz="1200" i="1" dirty="0">
                <a:solidFill>
                  <a:schemeClr val="bg1">
                    <a:lumMod val="50000"/>
                  </a:schemeClr>
                </a:solidFill>
              </a:rPr>
              <a:t>*Befolkninga er her rekna som dei som er 16 år og eldre, i.e. etter grunnskole.</a:t>
            </a:r>
          </a:p>
          <a:p>
            <a:pPr algn="ctr"/>
            <a:r>
              <a:rPr lang="nn-NO" sz="1200" i="1" dirty="0">
                <a:solidFill>
                  <a:schemeClr val="bg1">
                    <a:lumMod val="50000"/>
                  </a:schemeClr>
                </a:solidFill>
              </a:rPr>
              <a:t>Fagskole er inkludert i vidaregåande skole.</a:t>
            </a:r>
          </a:p>
        </p:txBody>
      </p:sp>
      <p:graphicFrame>
        <p:nvGraphicFramePr>
          <p:cNvPr id="11" name="Diagram 10">
            <a:extLst>
              <a:ext uri="{FF2B5EF4-FFF2-40B4-BE49-F238E27FC236}">
                <a16:creationId xmlns:a16="http://schemas.microsoft.com/office/drawing/2014/main" id="{397961A1-CA93-4328-AAAD-75AE9DE71742}"/>
              </a:ext>
            </a:extLst>
          </p:cNvPr>
          <p:cNvGraphicFramePr>
            <a:graphicFrameLocks/>
          </p:cNvGraphicFramePr>
          <p:nvPr>
            <p:extLst>
              <p:ext uri="{D42A27DB-BD31-4B8C-83A1-F6EECF244321}">
                <p14:modId xmlns:p14="http://schemas.microsoft.com/office/powerpoint/2010/main" val="2931817178"/>
              </p:ext>
            </p:extLst>
          </p:nvPr>
        </p:nvGraphicFramePr>
        <p:xfrm>
          <a:off x="1438275" y="857250"/>
          <a:ext cx="9458325" cy="5095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965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0"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200" dirty="0">
                <a:solidFill>
                  <a:schemeClr val="bg1">
                    <a:lumMod val="50000"/>
                  </a:schemeClr>
                </a:solidFill>
              </a:rPr>
              <a:t>Kommunebeskriving</a:t>
            </a:r>
          </a:p>
        </p:txBody>
      </p:sp>
      <p:sp>
        <p:nvSpPr>
          <p:cNvPr id="11" name="Plassholder for innhold 7"/>
          <p:cNvSpPr txBox="1">
            <a:spLocks/>
          </p:cNvSpPr>
          <p:nvPr/>
        </p:nvSpPr>
        <p:spPr>
          <a:xfrm>
            <a:off x="609599" y="624689"/>
            <a:ext cx="10972799" cy="5731659"/>
          </a:xfrm>
          <a:prstGeom prst="rect">
            <a:avLst/>
          </a:prstGeom>
        </p:spPr>
        <p:txBody>
          <a:bodyPr>
            <a:noAutofit/>
          </a:bodyPr>
          <a:lstStyle>
            <a:lvl1pPr marL="342900" indent="-342900" algn="l" defTabSz="457200" rtl="0" eaLnBrk="1" latinLnBrk="0" hangingPunct="1">
              <a:spcBef>
                <a:spcPct val="20000"/>
              </a:spcBef>
              <a:buFont typeface="Wingdings" panose="05000000000000000000" pitchFamily="2" charset="2"/>
              <a:buChar char="§"/>
              <a:defRPr sz="1800" kern="1200">
                <a:solidFill>
                  <a:schemeClr val="tx1">
                    <a:lumMod val="50000"/>
                    <a:lumOff val="50000"/>
                  </a:schemeClr>
                </a:solidFill>
                <a:latin typeface="+mn-lt"/>
                <a:ea typeface="+mn-ea"/>
                <a:cs typeface="+mn-cs"/>
              </a:defRPr>
            </a:lvl1pPr>
            <a:lvl2pPr marL="742950" indent="-285750" algn="l" defTabSz="457200" rtl="0" eaLnBrk="1" latinLnBrk="0" hangingPunct="1">
              <a:spcBef>
                <a:spcPct val="20000"/>
              </a:spcBef>
              <a:buFont typeface="Arial"/>
              <a:buChar char="–"/>
              <a:defRPr sz="17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15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15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n-NO" sz="1200" u="sng" dirty="0">
                <a:solidFill>
                  <a:schemeClr val="tx1">
                    <a:lumMod val="65000"/>
                    <a:lumOff val="35000"/>
                  </a:schemeClr>
                </a:solidFill>
              </a:rPr>
              <a:t>Utdanning</a:t>
            </a:r>
            <a:r>
              <a:rPr lang="nn-NO" sz="1100" dirty="0">
                <a:solidFill>
                  <a:schemeClr val="tx1">
                    <a:lumMod val="65000"/>
                    <a:lumOff val="35000"/>
                  </a:schemeClr>
                </a:solidFill>
              </a:rPr>
              <a:t> </a:t>
            </a:r>
          </a:p>
          <a:p>
            <a:pPr marL="0" indent="0">
              <a:buNone/>
            </a:pPr>
            <a:r>
              <a:rPr lang="nn-NO" sz="1100" dirty="0">
                <a:solidFill>
                  <a:schemeClr val="tx1">
                    <a:lumMod val="65000"/>
                    <a:lumOff val="35000"/>
                  </a:schemeClr>
                </a:solidFill>
              </a:rPr>
              <a:t>Den nasjonale utviklinga er at stadig fleire tek høgare og lengre utdanningar, og kvinnar i særleg grad. Utdanningsnivået i befolkninga viser kor mange som har kva som deira høgaste fullførte  utdanning. På landsbasis har 26,2 prosent av befolkninga grunnskole som høgaste utdanning, 40,3 prosent har vidaregåande skule eller fagskule, 23,7 prosent kort høgare utdanning (</a:t>
            </a:r>
            <a:r>
              <a:rPr lang="nn-NO" sz="1100">
                <a:solidFill>
                  <a:schemeClr val="tx1">
                    <a:lumMod val="65000"/>
                    <a:lumOff val="35000"/>
                  </a:schemeClr>
                </a:solidFill>
              </a:rPr>
              <a:t>inntil 4 </a:t>
            </a:r>
            <a:r>
              <a:rPr lang="nn-NO" sz="1100" dirty="0">
                <a:solidFill>
                  <a:schemeClr val="tx1">
                    <a:lumMod val="65000"/>
                    <a:lumOff val="35000"/>
                  </a:schemeClr>
                </a:solidFill>
              </a:rPr>
              <a:t>år) og 9,7 prosent har lang høgare utdanning (4 år eller meir</a:t>
            </a:r>
            <a:r>
              <a:rPr lang="nn-NO" sz="1100">
                <a:solidFill>
                  <a:schemeClr val="tx1">
                    <a:lumMod val="65000"/>
                    <a:lumOff val="35000"/>
                  </a:schemeClr>
                </a:solidFill>
              </a:rPr>
              <a:t>). I Sykkylven er fordelinga 31,4 prosent med grunnskole, 44,2 prosent med vidaregåande skule eller fagskule, 20,7 prosent med kort høgare utdanning og 3,6 prosent med lang høgare utdanning. Dei siste ti åra har utviklinga vore -4,7 prosentpoeng for grunnskuleutdanning, -1,1 prosentpoeng for utdanning frå vidaregåande skule og fagskule, 4,1 prosentpoeng for kort høgare utdanning (inntil 4 år) og 1,8 prosentpoeng for lang høgare utdanning (4 år eller meir).</a:t>
            </a:r>
            <a:endParaRPr lang="nn-NO" sz="1100" dirty="0">
              <a:solidFill>
                <a:schemeClr val="tx1">
                  <a:lumMod val="65000"/>
                  <a:lumOff val="35000"/>
                </a:schemeClr>
              </a:solidFill>
            </a:endParaRPr>
          </a:p>
          <a:p>
            <a:pPr marL="0" indent="0">
              <a:buNone/>
            </a:pPr>
            <a:endParaRPr lang="nn-NO" sz="1100" dirty="0">
              <a:solidFill>
                <a:schemeClr val="tx1">
                  <a:lumMod val="65000"/>
                  <a:lumOff val="35000"/>
                </a:schemeClr>
              </a:solidFill>
            </a:endParaRPr>
          </a:p>
          <a:p>
            <a:pPr marL="0" indent="0">
              <a:buNone/>
            </a:pPr>
            <a:r>
              <a:rPr lang="nn-NO" sz="1100" dirty="0">
                <a:solidFill>
                  <a:schemeClr val="tx1">
                    <a:lumMod val="65000"/>
                    <a:lumOff val="35000"/>
                  </a:schemeClr>
                </a:solidFill>
              </a:rPr>
              <a:t>I Møre og Romsdal er det fleire som veljar yrkesfaglege enn studiespesialiserande studieretningar når dei startar på vidaregåande skule. Av 2012-kullet i fylket gjennomførte 63,4 prosent av dei som starta på yrkesfag utdanninga si, medan 90,1 prosent av dei som starta på studiespesialiserande studiar same år gjennomførte den. </a:t>
            </a:r>
          </a:p>
          <a:p>
            <a:pPr marL="0" indent="0">
              <a:buNone/>
            </a:pPr>
            <a:endParaRPr lang="nn-NO" sz="1100" dirty="0">
              <a:solidFill>
                <a:schemeClr val="tx1">
                  <a:lumMod val="65000"/>
                  <a:lumOff val="35000"/>
                </a:schemeClr>
              </a:solidFill>
            </a:endParaRPr>
          </a:p>
          <a:p>
            <a:pPr marL="0" indent="0">
              <a:buNone/>
            </a:pPr>
            <a:r>
              <a:rPr lang="nn-NO" sz="1200" u="sng" dirty="0">
                <a:solidFill>
                  <a:schemeClr val="tx1">
                    <a:lumMod val="65000"/>
                    <a:lumOff val="35000"/>
                  </a:schemeClr>
                </a:solidFill>
              </a:rPr>
              <a:t>Inntekt</a:t>
            </a:r>
          </a:p>
          <a:p>
            <a:pPr marL="0" indent="0">
              <a:buNone/>
            </a:pPr>
            <a:r>
              <a:rPr lang="nn-NO" sz="1100" dirty="0">
                <a:solidFill>
                  <a:schemeClr val="tx1">
                    <a:lumMod val="65000"/>
                    <a:lumOff val="35000"/>
                  </a:schemeClr>
                </a:solidFill>
              </a:rPr>
              <a:t>Inntekt er eit viktig tema knytt til levekår. Ofte nyttar ein median som </a:t>
            </a:r>
            <a:r>
              <a:rPr lang="nn-NO" sz="1100" dirty="0" err="1">
                <a:solidFill>
                  <a:schemeClr val="tx1">
                    <a:lumMod val="65000"/>
                    <a:lumOff val="35000"/>
                  </a:schemeClr>
                </a:solidFill>
              </a:rPr>
              <a:t>sentralitetsmål</a:t>
            </a:r>
            <a:r>
              <a:rPr lang="nn-NO" sz="1100" dirty="0">
                <a:solidFill>
                  <a:schemeClr val="tx1">
                    <a:lumMod val="65000"/>
                    <a:lumOff val="35000"/>
                  </a:schemeClr>
                </a:solidFill>
              </a:rPr>
              <a:t> når ein ser på inntektsstatistikk. Median er midtverdien i talrekke som er rangert (summen av dei to delt på to om det er partal). På denne måten blir ikkje </a:t>
            </a:r>
            <a:r>
              <a:rPr lang="nn-NO" sz="1100" dirty="0" err="1">
                <a:solidFill>
                  <a:schemeClr val="tx1">
                    <a:lumMod val="65000"/>
                    <a:lumOff val="35000"/>
                  </a:schemeClr>
                </a:solidFill>
              </a:rPr>
              <a:t>sentralitetsmålet</a:t>
            </a:r>
            <a:r>
              <a:rPr lang="nn-NO" sz="1100" dirty="0">
                <a:solidFill>
                  <a:schemeClr val="tx1">
                    <a:lumMod val="65000"/>
                    <a:lumOff val="35000"/>
                  </a:schemeClr>
                </a:solidFill>
              </a:rPr>
              <a:t> påverka av ekstremverdiar på same måte som gjennomsnitt kan bli</a:t>
            </a:r>
            <a:r>
              <a:rPr lang="nn-NO" sz="1100">
                <a:solidFill>
                  <a:schemeClr val="tx1">
                    <a:lumMod val="65000"/>
                    <a:lumOff val="35000"/>
                  </a:schemeClr>
                </a:solidFill>
              </a:rPr>
              <a:t>. I 2017 var brutto medianinntekt i Sykkylven 379 800 kroner. </a:t>
            </a:r>
            <a:r>
              <a:rPr lang="nn-NO" sz="1100" dirty="0">
                <a:solidFill>
                  <a:schemeClr val="tx1">
                    <a:lumMod val="65000"/>
                    <a:lumOff val="35000"/>
                  </a:schemeClr>
                </a:solidFill>
              </a:rPr>
              <a:t>Brutto medianinntekt i Møre og Romsdal var 378 000 i 2017, opp 7 400 kroner frå 2016 (370 600 kroner). I Noreg var den 389 300 kroner i 2017 og 380 200 kroner i 2016, ei endring på 9 100 kroner. </a:t>
            </a:r>
          </a:p>
          <a:p>
            <a:pPr marL="0" indent="0">
              <a:buNone/>
            </a:pPr>
            <a:endParaRPr lang="nn-NO" sz="1200" u="sng" dirty="0">
              <a:solidFill>
                <a:schemeClr val="tx1">
                  <a:lumMod val="65000"/>
                  <a:lumOff val="35000"/>
                </a:schemeClr>
              </a:solidFill>
            </a:endParaRPr>
          </a:p>
          <a:p>
            <a:pPr marL="0" indent="0">
              <a:buNone/>
            </a:pPr>
            <a:r>
              <a:rPr lang="nn-NO" sz="1200" u="sng" dirty="0">
                <a:solidFill>
                  <a:schemeClr val="tx1">
                    <a:lumMod val="65000"/>
                    <a:lumOff val="35000"/>
                  </a:schemeClr>
                </a:solidFill>
              </a:rPr>
              <a:t>Sysselsetting</a:t>
            </a:r>
            <a:endParaRPr lang="nn-NO" sz="1100" u="sng" dirty="0">
              <a:solidFill>
                <a:schemeClr val="tx1">
                  <a:lumMod val="65000"/>
                  <a:lumOff val="35000"/>
                </a:schemeClr>
              </a:solidFill>
            </a:endParaRPr>
          </a:p>
          <a:p>
            <a:pPr marL="0" indent="0">
              <a:buNone/>
            </a:pPr>
            <a:r>
              <a:rPr lang="nn-NO" sz="1100" dirty="0">
                <a:solidFill>
                  <a:schemeClr val="tx1">
                    <a:lumMod val="65000"/>
                    <a:lumOff val="35000"/>
                  </a:schemeClr>
                </a:solidFill>
              </a:rPr>
              <a:t>Folketalsutviklinga i Møre og Romsdal er sterkt knytt til utviklinga i arbeidsmarknaden. Den sterke folketalsauka som fylket har opplevd har vore eit resultat av arbeidsinnvandring, samstundes som vi i liten grad ser tilflytting til stader som ikkje har hatt eit arbeidsmarknad med god utvikling</a:t>
            </a:r>
            <a:r>
              <a:rPr lang="nn-NO" sz="1100">
                <a:solidFill>
                  <a:schemeClr val="tx1">
                    <a:lumMod val="65000"/>
                    <a:lumOff val="35000"/>
                  </a:schemeClr>
                </a:solidFill>
              </a:rPr>
              <a:t>. I Sykkylven var det i alt 3 669 sysselsette som hadde arbeidsstaden sin i 2018. Endringa i perioden 2008 til 2018 var på -9,6 prosent. Det er den 30 sterkaste utviklinga av dei 35 kommunane i fylket. Av dei sysselsette i kommunen arbeider høvesvis 47 i jordbruk, skogbruk og fiske, 1 851 i sekundærnæringar, 752 i sørvisnæringar, 88 i off.adm., forsvar og sosialforsikring, 269 i undervisning, 583 i helse- og sosialtenester og 59 i personleg tenesteyting.</a:t>
            </a:r>
            <a:endParaRPr lang="nn-NO" sz="1100" dirty="0">
              <a:solidFill>
                <a:schemeClr val="tx1">
                  <a:lumMod val="65000"/>
                  <a:lumOff val="35000"/>
                </a:schemeClr>
              </a:solidFill>
            </a:endParaRPr>
          </a:p>
          <a:p>
            <a:pPr marL="0" indent="0">
              <a:buNone/>
            </a:pPr>
            <a:endParaRPr lang="nn-NO" sz="1100" b="1" u="sng" dirty="0">
              <a:solidFill>
                <a:srgbClr val="C00000"/>
              </a:solidFill>
            </a:endParaRPr>
          </a:p>
          <a:p>
            <a:pPr marL="0" indent="0">
              <a:buNone/>
            </a:pPr>
            <a:r>
              <a:rPr lang="nn-NO" sz="1100" b="1" u="sng" dirty="0">
                <a:solidFill>
                  <a:srgbClr val="C00000"/>
                </a:solidFill>
              </a:rPr>
              <a:t>Merknad til sysselsettingstala:</a:t>
            </a:r>
          </a:p>
          <a:p>
            <a:pPr marL="0" indent="0">
              <a:buNone/>
            </a:pPr>
            <a:r>
              <a:rPr lang="nn-NO" sz="1100" dirty="0">
                <a:solidFill>
                  <a:srgbClr val="C00000"/>
                </a:solidFill>
              </a:rPr>
              <a:t>I den registerbaserte sysselsettingsstatistikken til SSB har ein stor del av dei tilsette ved NTNU Ålesund fått arbeidssted i Trondheim i 2017. Anslagsvis er det om lag 250 personar som er omfatta av denne feilen. Dette medfører at sysselsettingstala, særleg innan utdanning i statleg sektor, er underrapporterte for 2017 – både for Ålesund og fylket samla. I tillegg til å påverke talet på og utviklinga i sysselsettinga frå 2016 til 2017 og 2017 til 2018, påverkar dette også pendlarstatistikken. </a:t>
            </a:r>
          </a:p>
          <a:p>
            <a:pPr marL="0" indent="0">
              <a:buNone/>
            </a:pPr>
            <a:endParaRPr lang="nn-NO" sz="1100" dirty="0">
              <a:solidFill>
                <a:schemeClr val="tx1">
                  <a:lumMod val="65000"/>
                  <a:lumOff val="35000"/>
                </a:schemeClr>
              </a:solidFill>
            </a:endParaRPr>
          </a:p>
          <a:p>
            <a:pPr marL="0" indent="0">
              <a:buNone/>
            </a:pPr>
            <a:endParaRPr lang="nn-NO" sz="1100" dirty="0">
              <a:solidFill>
                <a:schemeClr val="tx1">
                  <a:lumMod val="65000"/>
                  <a:lumOff val="35000"/>
                </a:schemeClr>
              </a:solidFill>
            </a:endParaRPr>
          </a:p>
          <a:p>
            <a:pPr marL="0" indent="0">
              <a:buNone/>
            </a:pPr>
            <a:endParaRPr lang="nn-NO" sz="1100" dirty="0">
              <a:solidFill>
                <a:schemeClr val="tx1">
                  <a:lumMod val="65000"/>
                  <a:lumOff val="35000"/>
                </a:schemeClr>
              </a:solidFill>
            </a:endParaRPr>
          </a:p>
        </p:txBody>
      </p:sp>
    </p:spTree>
    <p:extLst>
      <p:ext uri="{BB962C8B-B14F-4D97-AF65-F5344CB8AC3E}">
        <p14:creationId xmlns:p14="http://schemas.microsoft.com/office/powerpoint/2010/main" val="2088368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5" descr="Et bilde som inneholder tekst, kart&#10;&#10;Beskrivelse som er generert med svært høy visshet">
            <a:extLst>
              <a:ext uri="{FF2B5EF4-FFF2-40B4-BE49-F238E27FC236}">
                <a16:creationId xmlns:a16="http://schemas.microsoft.com/office/drawing/2014/main" id="{CC8BB525-0D27-491A-834F-76984872CBD5}"/>
              </a:ext>
            </a:extLst>
          </p:cNvPr>
          <p:cNvPicPr>
            <a:picLocks noChangeAspect="1"/>
          </p:cNvPicPr>
          <p:nvPr/>
        </p:nvPicPr>
        <p:blipFill>
          <a:blip r:embed="rId2"/>
          <a:stretch>
            <a:fillRect/>
          </a:stretch>
        </p:blipFill>
        <p:spPr>
          <a:xfrm>
            <a:off x="35767" y="-1659"/>
            <a:ext cx="9818914" cy="5523930"/>
          </a:xfrm>
          <a:prstGeom prst="rect">
            <a:avLst/>
          </a:prstGeom>
        </p:spPr>
      </p:pic>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200" dirty="0">
                <a:solidFill>
                  <a:schemeClr val="bg1">
                    <a:lumMod val="50000"/>
                  </a:schemeClr>
                </a:solidFill>
              </a:rPr>
              <a:t>Bustadar og hushald</a:t>
            </a:r>
          </a:p>
        </p:txBody>
      </p:sp>
      <p:pic>
        <p:nvPicPr>
          <p:cNvPr id="8" name="Picture 27" descr="Kommunestatistikk logo.ai"/>
          <p:cNvPicPr>
            <a:picLocks noChangeAspect="1"/>
          </p:cNvPicPr>
          <p:nvPr/>
        </p:nvPicPr>
        <p:blipFill rotWithShape="1">
          <a:blip r:embed="rId3">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Tree>
    <p:extLst>
      <p:ext uri="{BB962C8B-B14F-4D97-AF65-F5344CB8AC3E}">
        <p14:creationId xmlns:p14="http://schemas.microsoft.com/office/powerpoint/2010/main" val="1327960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273413" y="6356349"/>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Bustadar og hushald</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pic>
        <p:nvPicPr>
          <p:cNvPr id="2" name="Bilde 1">
            <a:extLst>
              <a:ext uri="{FF2B5EF4-FFF2-40B4-BE49-F238E27FC236}">
                <a16:creationId xmlns:a16="http://schemas.microsoft.com/office/drawing/2014/main" id="{6DE8521A-EF37-4ACE-8A4C-14D45973CBBF}"/>
              </a:ext>
            </a:extLst>
          </p:cNvPr>
          <p:cNvPicPr>
            <a:picLocks noChangeAspect="1"/>
          </p:cNvPicPr>
          <p:nvPr/>
        </p:nvPicPr>
        <p:blipFill>
          <a:blip r:embed="rId3"/>
          <a:stretch>
            <a:fillRect/>
          </a:stretch>
        </p:blipFill>
        <p:spPr>
          <a:xfrm>
            <a:off x="1919878" y="749576"/>
            <a:ext cx="8352244" cy="5358848"/>
          </a:xfrm>
          <a:prstGeom prst="rect">
            <a:avLst/>
          </a:prstGeom>
        </p:spPr>
      </p:pic>
    </p:spTree>
    <p:extLst>
      <p:ext uri="{BB962C8B-B14F-4D97-AF65-F5344CB8AC3E}">
        <p14:creationId xmlns:p14="http://schemas.microsoft.com/office/powerpoint/2010/main" val="3622592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292463" y="6356349"/>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Bustadar og hushald</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graphicFrame>
        <p:nvGraphicFramePr>
          <p:cNvPr id="11" name="Diagram 10">
            <a:extLst>
              <a:ext uri="{FF2B5EF4-FFF2-40B4-BE49-F238E27FC236}">
                <a16:creationId xmlns:a16="http://schemas.microsoft.com/office/drawing/2014/main" id="{AFBB7BE9-7879-4EE4-8442-9E561F7E9431}"/>
              </a:ext>
            </a:extLst>
          </p:cNvPr>
          <p:cNvGraphicFramePr>
            <a:graphicFrameLocks/>
          </p:cNvGraphicFramePr>
          <p:nvPr>
            <p:extLst>
              <p:ext uri="{D42A27DB-BD31-4B8C-83A1-F6EECF244321}">
                <p14:modId xmlns:p14="http://schemas.microsoft.com/office/powerpoint/2010/main" val="748556402"/>
              </p:ext>
            </p:extLst>
          </p:nvPr>
        </p:nvGraphicFramePr>
        <p:xfrm>
          <a:off x="1284515" y="1018154"/>
          <a:ext cx="9622970" cy="52598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17090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368663" y="6356349"/>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Bustadar og hushald</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graphicFrame>
        <p:nvGraphicFramePr>
          <p:cNvPr id="10" name="Plassholder for innhold 3">
            <a:extLst>
              <a:ext uri="{FF2B5EF4-FFF2-40B4-BE49-F238E27FC236}">
                <a16:creationId xmlns:a16="http://schemas.microsoft.com/office/drawing/2014/main" id="{227A3D76-F4EB-474C-AA16-CE7E7721B8DE}"/>
              </a:ext>
            </a:extLst>
          </p:cNvPr>
          <p:cNvGraphicFramePr>
            <a:graphicFrameLocks/>
          </p:cNvGraphicFramePr>
          <p:nvPr>
            <p:extLst>
              <p:ext uri="{D42A27DB-BD31-4B8C-83A1-F6EECF244321}">
                <p14:modId xmlns:p14="http://schemas.microsoft.com/office/powerpoint/2010/main" val="2956899805"/>
              </p:ext>
            </p:extLst>
          </p:nvPr>
        </p:nvGraphicFramePr>
        <p:xfrm>
          <a:off x="838200" y="1203325"/>
          <a:ext cx="10515600" cy="4973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5429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273413" y="6356349"/>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000" dirty="0">
                <a:solidFill>
                  <a:schemeClr val="bg1">
                    <a:lumMod val="50000"/>
                  </a:schemeClr>
                </a:solidFill>
              </a:rPr>
              <a:t>Kjelde: Møre og Romsdal fylkeskommune</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000" dirty="0">
              <a:solidFill>
                <a:schemeClr val="bg1">
                  <a:lumMod val="50000"/>
                </a:schemeClr>
              </a:solidFill>
            </a:endParaRPr>
          </a:p>
        </p:txBody>
      </p:sp>
      <p:sp>
        <p:nvSpPr>
          <p:cNvPr id="7" name="Tema"/>
          <p:cNvSpPr txBox="1">
            <a:spLocks/>
          </p:cNvSpPr>
          <p:nvPr/>
        </p:nvSpPr>
        <p:spPr>
          <a:xfrm>
            <a:off x="609599" y="0"/>
            <a:ext cx="2025445"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200" dirty="0">
                <a:solidFill>
                  <a:schemeClr val="bg1">
                    <a:lumMod val="50000"/>
                  </a:schemeClr>
                </a:solidFill>
              </a:rPr>
              <a:t>Kommunal planlegging</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graphicFrame>
        <p:nvGraphicFramePr>
          <p:cNvPr id="10" name="Diagram 9">
            <a:extLst>
              <a:ext uri="{FF2B5EF4-FFF2-40B4-BE49-F238E27FC236}">
                <a16:creationId xmlns:a16="http://schemas.microsoft.com/office/drawing/2014/main" id="{F82E33BC-FF73-48D5-A377-F8DF243B39E2}"/>
              </a:ext>
            </a:extLst>
          </p:cNvPr>
          <p:cNvGraphicFramePr>
            <a:graphicFrameLocks/>
          </p:cNvGraphicFramePr>
          <p:nvPr>
            <p:extLst>
              <p:ext uri="{D42A27DB-BD31-4B8C-83A1-F6EECF244321}">
                <p14:modId xmlns:p14="http://schemas.microsoft.com/office/powerpoint/2010/main" val="814515625"/>
              </p:ext>
            </p:extLst>
          </p:nvPr>
        </p:nvGraphicFramePr>
        <p:xfrm>
          <a:off x="1208995" y="574334"/>
          <a:ext cx="10144805" cy="55728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271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pic>
        <p:nvPicPr>
          <p:cNvPr id="2" name="Bilde 1">
            <a:extLst>
              <a:ext uri="{FF2B5EF4-FFF2-40B4-BE49-F238E27FC236}">
                <a16:creationId xmlns:a16="http://schemas.microsoft.com/office/drawing/2014/main" id="{DF411D35-75F2-4A90-8B58-93EC68F813AB}"/>
              </a:ext>
            </a:extLst>
          </p:cNvPr>
          <p:cNvPicPr>
            <a:picLocks noChangeAspect="1"/>
          </p:cNvPicPr>
          <p:nvPr/>
        </p:nvPicPr>
        <p:blipFill>
          <a:blip r:embed="rId3"/>
          <a:stretch>
            <a:fillRect/>
          </a:stretch>
        </p:blipFill>
        <p:spPr>
          <a:xfrm>
            <a:off x="1992303" y="469135"/>
            <a:ext cx="8059611" cy="5919729"/>
          </a:xfrm>
          <a:prstGeom prst="rect">
            <a:avLst/>
          </a:prstGeom>
        </p:spPr>
      </p:pic>
    </p:spTree>
    <p:extLst>
      <p:ext uri="{BB962C8B-B14F-4D97-AF65-F5344CB8AC3E}">
        <p14:creationId xmlns:p14="http://schemas.microsoft.com/office/powerpoint/2010/main" val="226342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609600" y="90535"/>
            <a:ext cx="9264849" cy="890541"/>
          </a:xfrm>
        </p:spPr>
        <p:txBody>
          <a:bodyPr>
            <a:noAutofit/>
          </a:bodyPr>
          <a:lstStyle/>
          <a:p>
            <a:r>
              <a:rPr lang="nn-NO" sz="2000" dirty="0"/>
              <a:t>Folketalsutvikling per grunnkrets 2015 til 2020</a:t>
            </a:r>
          </a:p>
        </p:txBody>
      </p:sp>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pic>
        <p:nvPicPr>
          <p:cNvPr id="6" name="Bilde 10" descr="Et bilde som inneholder tekst, kart&#10;&#10;Beskrivelse som er generert med svært høy visshet">
            <a:extLst>
              <a:ext uri="{FF2B5EF4-FFF2-40B4-BE49-F238E27FC236}">
                <a16:creationId xmlns:a16="http://schemas.microsoft.com/office/drawing/2014/main" id="{438EA0BD-3F5A-4126-BC00-537263A9FAF9}"/>
              </a:ext>
            </a:extLst>
          </p:cNvPr>
          <p:cNvPicPr>
            <a:picLocks noChangeAspect="1"/>
          </p:cNvPicPr>
          <p:nvPr/>
        </p:nvPicPr>
        <p:blipFill>
          <a:blip r:embed="rId3"/>
          <a:stretch>
            <a:fillRect/>
          </a:stretch>
        </p:blipFill>
        <p:spPr>
          <a:xfrm>
            <a:off x="502297" y="700161"/>
            <a:ext cx="9437914" cy="5247739"/>
          </a:xfrm>
          <a:prstGeom prst="rect">
            <a:avLst/>
          </a:prstGeom>
        </p:spPr>
      </p:pic>
    </p:spTree>
    <p:extLst>
      <p:ext uri="{BB962C8B-B14F-4D97-AF65-F5344CB8AC3E}">
        <p14:creationId xmlns:p14="http://schemas.microsoft.com/office/powerpoint/2010/main" val="225744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3685880" y="669108"/>
            <a:ext cx="4162425" cy="700040"/>
          </a:xfrm>
        </p:spPr>
        <p:txBody>
          <a:bodyPr>
            <a:noAutofit/>
          </a:bodyPr>
          <a:lstStyle/>
          <a:p>
            <a:r>
              <a:rPr lang="nn-NO" sz="2000" dirty="0"/>
              <a:t>Folketal per grunnkrets 1. januar 2020</a:t>
            </a:r>
          </a:p>
        </p:txBody>
      </p:sp>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graphicFrame>
        <p:nvGraphicFramePr>
          <p:cNvPr id="11" name="Tabell 10">
            <a:extLst>
              <a:ext uri="{FF2B5EF4-FFF2-40B4-BE49-F238E27FC236}">
                <a16:creationId xmlns:a16="http://schemas.microsoft.com/office/drawing/2014/main" id="{76F560E2-7B0B-4099-B641-8B31B01598A5}"/>
              </a:ext>
            </a:extLst>
          </p:cNvPr>
          <p:cNvGraphicFramePr>
            <a:graphicFrameLocks noGrp="1"/>
          </p:cNvGraphicFramePr>
          <p:nvPr>
            <p:extLst>
              <p:ext uri="{D42A27DB-BD31-4B8C-83A1-F6EECF244321}">
                <p14:modId xmlns:p14="http://schemas.microsoft.com/office/powerpoint/2010/main" val="3963709773"/>
              </p:ext>
            </p:extLst>
          </p:nvPr>
        </p:nvGraphicFramePr>
        <p:xfrm>
          <a:off x="981075" y="1738226"/>
          <a:ext cx="10525131" cy="4100646"/>
        </p:xfrm>
        <a:graphic>
          <a:graphicData uri="http://schemas.openxmlformats.org/drawingml/2006/table">
            <a:tbl>
              <a:tblPr firstRow="1" bandRow="1">
                <a:tableStyleId>{5C22544A-7EE6-4342-B048-85BDC9FD1C3A}</a:tableStyleId>
              </a:tblPr>
              <a:tblGrid>
                <a:gridCol w="1790654">
                  <a:extLst>
                    <a:ext uri="{9D8B030D-6E8A-4147-A177-3AD203B41FA5}">
                      <a16:colId xmlns:a16="http://schemas.microsoft.com/office/drawing/2014/main" val="2742011205"/>
                    </a:ext>
                  </a:extLst>
                </a:gridCol>
                <a:gridCol w="672682">
                  <a:extLst>
                    <a:ext uri="{9D8B030D-6E8A-4147-A177-3AD203B41FA5}">
                      <a16:colId xmlns:a16="http://schemas.microsoft.com/office/drawing/2014/main" val="3735130804"/>
                    </a:ext>
                  </a:extLst>
                </a:gridCol>
                <a:gridCol w="730399">
                  <a:extLst>
                    <a:ext uri="{9D8B030D-6E8A-4147-A177-3AD203B41FA5}">
                      <a16:colId xmlns:a16="http://schemas.microsoft.com/office/drawing/2014/main" val="1475156840"/>
                    </a:ext>
                  </a:extLst>
                </a:gridCol>
                <a:gridCol w="730399">
                  <a:extLst>
                    <a:ext uri="{9D8B030D-6E8A-4147-A177-3AD203B41FA5}">
                      <a16:colId xmlns:a16="http://schemas.microsoft.com/office/drawing/2014/main" val="1941584165"/>
                    </a:ext>
                  </a:extLst>
                </a:gridCol>
                <a:gridCol w="730399">
                  <a:extLst>
                    <a:ext uri="{9D8B030D-6E8A-4147-A177-3AD203B41FA5}">
                      <a16:colId xmlns:a16="http://schemas.microsoft.com/office/drawing/2014/main" val="457447212"/>
                    </a:ext>
                  </a:extLst>
                </a:gridCol>
                <a:gridCol w="730399">
                  <a:extLst>
                    <a:ext uri="{9D8B030D-6E8A-4147-A177-3AD203B41FA5}">
                      <a16:colId xmlns:a16="http://schemas.microsoft.com/office/drawing/2014/main" val="1084186069"/>
                    </a:ext>
                  </a:extLst>
                </a:gridCol>
                <a:gridCol w="730399">
                  <a:extLst>
                    <a:ext uri="{9D8B030D-6E8A-4147-A177-3AD203B41FA5}">
                      <a16:colId xmlns:a16="http://schemas.microsoft.com/office/drawing/2014/main" val="1749745383"/>
                    </a:ext>
                  </a:extLst>
                </a:gridCol>
                <a:gridCol w="730399">
                  <a:extLst>
                    <a:ext uri="{9D8B030D-6E8A-4147-A177-3AD203B41FA5}">
                      <a16:colId xmlns:a16="http://schemas.microsoft.com/office/drawing/2014/main" val="4240047431"/>
                    </a:ext>
                  </a:extLst>
                </a:gridCol>
                <a:gridCol w="730399">
                  <a:extLst>
                    <a:ext uri="{9D8B030D-6E8A-4147-A177-3AD203B41FA5}">
                      <a16:colId xmlns:a16="http://schemas.microsoft.com/office/drawing/2014/main" val="679242340"/>
                    </a:ext>
                  </a:extLst>
                </a:gridCol>
                <a:gridCol w="765741">
                  <a:extLst>
                    <a:ext uri="{9D8B030D-6E8A-4147-A177-3AD203B41FA5}">
                      <a16:colId xmlns:a16="http://schemas.microsoft.com/office/drawing/2014/main" val="1525696099"/>
                    </a:ext>
                  </a:extLst>
                </a:gridCol>
                <a:gridCol w="765741">
                  <a:extLst>
                    <a:ext uri="{9D8B030D-6E8A-4147-A177-3AD203B41FA5}">
                      <a16:colId xmlns:a16="http://schemas.microsoft.com/office/drawing/2014/main" val="1717314680"/>
                    </a:ext>
                  </a:extLst>
                </a:gridCol>
                <a:gridCol w="765741">
                  <a:extLst>
                    <a:ext uri="{9D8B030D-6E8A-4147-A177-3AD203B41FA5}">
                      <a16:colId xmlns:a16="http://schemas.microsoft.com/office/drawing/2014/main" val="525307517"/>
                    </a:ext>
                  </a:extLst>
                </a:gridCol>
                <a:gridCol w="651779">
                  <a:extLst>
                    <a:ext uri="{9D8B030D-6E8A-4147-A177-3AD203B41FA5}">
                      <a16:colId xmlns:a16="http://schemas.microsoft.com/office/drawing/2014/main" val="3318712585"/>
                    </a:ext>
                  </a:extLst>
                </a:gridCol>
              </a:tblGrid>
              <a:tr h="352307">
                <a:tc>
                  <a:txBody>
                    <a:bodyPr/>
                    <a:lstStyle/>
                    <a:p>
                      <a:pPr algn="ctr" fontAlgn="b"/>
                      <a:endParaRPr lang="nb-NO" sz="1100" b="0" i="0" u="none" strike="noStrike" dirty="0">
                        <a:solidFill>
                          <a:srgbClr val="000000"/>
                        </a:solidFill>
                        <a:effectLst/>
                        <a:latin typeface="Calibri" panose="020F0502020204030204" pitchFamily="34" charset="0"/>
                      </a:endParaRPr>
                    </a:p>
                  </a:txBody>
                  <a:tcPr marL="5049" marR="5049" marT="5049" marB="0" anchor="b"/>
                </a:tc>
                <a:tc>
                  <a:txBody>
                    <a:bodyPr/>
                    <a:lstStyle/>
                    <a:p>
                      <a:pPr algn="ctr" fontAlgn="b"/>
                      <a:r>
                        <a:rPr lang="nb-NO" sz="1100" u="none" strike="noStrike">
                          <a:effectLst/>
                        </a:rPr>
                        <a:t>0-5 år</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ctr" fontAlgn="b"/>
                      <a:r>
                        <a:rPr lang="nb-NO" sz="1100" u="none" strike="noStrike">
                          <a:effectLst/>
                        </a:rPr>
                        <a:t>6-15 år</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ctr" fontAlgn="b"/>
                      <a:r>
                        <a:rPr lang="nb-NO" sz="1100" u="none" strike="noStrike">
                          <a:effectLst/>
                        </a:rPr>
                        <a:t>16-19 år</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ctr" fontAlgn="b"/>
                      <a:r>
                        <a:rPr lang="nb-NO" sz="1100" u="none" strike="noStrike">
                          <a:effectLst/>
                        </a:rPr>
                        <a:t>20-24 år</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ctr" fontAlgn="b"/>
                      <a:r>
                        <a:rPr lang="nb-NO" sz="1100" u="none" strike="noStrike">
                          <a:effectLst/>
                        </a:rPr>
                        <a:t>25-29 år</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ctr" fontAlgn="b"/>
                      <a:r>
                        <a:rPr lang="nb-NO" sz="1100" u="none" strike="noStrike" dirty="0">
                          <a:effectLst/>
                        </a:rPr>
                        <a:t>30-49 år</a:t>
                      </a:r>
                      <a:endParaRPr lang="nb-NO" sz="1100" b="0" i="0" u="none" strike="noStrike" dirty="0">
                        <a:solidFill>
                          <a:srgbClr val="000000"/>
                        </a:solidFill>
                        <a:effectLst/>
                        <a:latin typeface="Calibri" panose="020F0502020204030204" pitchFamily="34" charset="0"/>
                      </a:endParaRPr>
                    </a:p>
                  </a:txBody>
                  <a:tcPr marL="5049" marR="5049" marT="5049" marB="0" anchor="b"/>
                </a:tc>
                <a:tc>
                  <a:txBody>
                    <a:bodyPr/>
                    <a:lstStyle/>
                    <a:p>
                      <a:pPr algn="ctr" fontAlgn="b"/>
                      <a:r>
                        <a:rPr lang="nb-NO" sz="1100" u="none" strike="noStrike">
                          <a:effectLst/>
                        </a:rPr>
                        <a:t>50-59 år</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ctr" fontAlgn="b"/>
                      <a:r>
                        <a:rPr lang="nb-NO" sz="1100" u="none" strike="noStrike">
                          <a:effectLst/>
                        </a:rPr>
                        <a:t>60-66 år</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ctr" fontAlgn="b"/>
                      <a:r>
                        <a:rPr lang="nb-NO" sz="1100" u="none" strike="noStrike">
                          <a:effectLst/>
                        </a:rPr>
                        <a:t>67-69 år</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ctr" fontAlgn="b"/>
                      <a:r>
                        <a:rPr lang="nb-NO" sz="1100" u="none" strike="noStrike">
                          <a:effectLst/>
                        </a:rPr>
                        <a:t>70-79 år</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ctr" fontAlgn="b"/>
                      <a:r>
                        <a:rPr lang="nb-NO" sz="1100" u="none" strike="noStrike">
                          <a:effectLst/>
                        </a:rPr>
                        <a:t>80 år eller eldre</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ctr" fontAlgn="b"/>
                      <a:r>
                        <a:rPr lang="nb-NO" sz="1100" u="none" strike="noStrike" dirty="0">
                          <a:effectLst/>
                        </a:rPr>
                        <a:t>I alt</a:t>
                      </a:r>
                      <a:endParaRPr lang="nb-NO" sz="1100" b="0" i="0" u="none" strike="noStrike" dirty="0">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1205905570"/>
                  </a:ext>
                </a:extLst>
              </a:tr>
              <a:tr h="197281">
                <a:tc>
                  <a:txBody>
                    <a:bodyPr/>
                    <a:lstStyle/>
                    <a:p>
                      <a:pPr algn="l" fontAlgn="b"/>
                      <a:r>
                        <a:rPr lang="nb-NO" sz="1100" u="none" strike="noStrike">
                          <a:effectLst/>
                        </a:rPr>
                        <a:t>15280101 Hundeidvik</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dirty="0">
                          <a:effectLst/>
                        </a:rPr>
                        <a:t>33</a:t>
                      </a:r>
                      <a:endParaRPr lang="nb-NO" sz="1100" b="0" i="0" u="none" strike="noStrike" dirty="0">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102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399</a:t>
                      </a:r>
                      <a:endParaRPr lang="nb-NO" sz="1100" b="0" i="0" u="none" strike="noStrike">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4159110222"/>
                  </a:ext>
                </a:extLst>
              </a:tr>
              <a:tr h="197281">
                <a:tc>
                  <a:txBody>
                    <a:bodyPr/>
                    <a:lstStyle/>
                    <a:p>
                      <a:pPr algn="l" fontAlgn="b"/>
                      <a:r>
                        <a:rPr lang="nb-NO" sz="1100" u="none" strike="noStrike">
                          <a:effectLst/>
                        </a:rPr>
                        <a:t>15280102 Tusvik</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8</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60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28</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225</a:t>
                      </a:r>
                      <a:endParaRPr lang="nb-NO" sz="1100" b="0" i="0" u="none" strike="noStrike">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2248897185"/>
                  </a:ext>
                </a:extLst>
              </a:tr>
              <a:tr h="197281">
                <a:tc>
                  <a:txBody>
                    <a:bodyPr/>
                    <a:lstStyle/>
                    <a:p>
                      <a:pPr algn="l" fontAlgn="b"/>
                      <a:r>
                        <a:rPr lang="nb-NO" sz="1100" u="none" strike="noStrike">
                          <a:effectLst/>
                        </a:rPr>
                        <a:t>15280103 Ytre Ikornnes</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18</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117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48</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374</a:t>
                      </a:r>
                      <a:endParaRPr lang="nb-NO" sz="1100" b="0" i="0" u="none" strike="noStrike">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787582799"/>
                  </a:ext>
                </a:extLst>
              </a:tr>
              <a:tr h="197281">
                <a:tc>
                  <a:txBody>
                    <a:bodyPr/>
                    <a:lstStyle/>
                    <a:p>
                      <a:pPr algn="l" fontAlgn="b"/>
                      <a:r>
                        <a:rPr lang="nb-NO" sz="1100" u="none" strike="noStrike" dirty="0">
                          <a:effectLst/>
                        </a:rPr>
                        <a:t>15280104 Indre Ikornnes</a:t>
                      </a:r>
                      <a:endParaRPr lang="nb-NO" sz="1100" b="0" i="0" u="none" strike="noStrike" dirty="0">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132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21</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535</a:t>
                      </a:r>
                      <a:endParaRPr lang="nb-NO" sz="1100" b="0" i="0" u="none" strike="noStrike">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183632311"/>
                  </a:ext>
                </a:extLst>
              </a:tr>
              <a:tr h="197281">
                <a:tc>
                  <a:txBody>
                    <a:bodyPr/>
                    <a:lstStyle/>
                    <a:p>
                      <a:pPr algn="l" fontAlgn="b"/>
                      <a:r>
                        <a:rPr lang="nb-NO" sz="1100" u="none" strike="noStrike">
                          <a:effectLst/>
                        </a:rPr>
                        <a:t>15280105 Riksheim</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127</a:t>
                      </a:r>
                      <a:endParaRPr lang="nb-NO" sz="1100" b="0" i="0" u="none" strike="noStrike">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2968929873"/>
                  </a:ext>
                </a:extLst>
              </a:tr>
              <a:tr h="197281">
                <a:tc>
                  <a:txBody>
                    <a:bodyPr/>
                    <a:lstStyle/>
                    <a:p>
                      <a:pPr algn="l" fontAlgn="b"/>
                      <a:r>
                        <a:rPr lang="nb-NO" sz="1100" u="none" strike="noStrike">
                          <a:effectLst/>
                        </a:rPr>
                        <a:t>15280106 Straumgjerde</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dirty="0">
                          <a:effectLst/>
                        </a:rPr>
                        <a:t>27</a:t>
                      </a:r>
                      <a:endParaRPr lang="nb-NO" sz="1100" b="0" i="0" u="none" strike="noStrike" dirty="0">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146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81</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51</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560</a:t>
                      </a:r>
                      <a:endParaRPr lang="nb-NO" sz="1100" b="0" i="0" u="none" strike="noStrike">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2119497950"/>
                  </a:ext>
                </a:extLst>
              </a:tr>
              <a:tr h="197281">
                <a:tc>
                  <a:txBody>
                    <a:bodyPr/>
                    <a:lstStyle/>
                    <a:p>
                      <a:pPr algn="l" fontAlgn="b"/>
                      <a:r>
                        <a:rPr lang="nb-NO" sz="1100" u="none" strike="noStrike">
                          <a:effectLst/>
                        </a:rPr>
                        <a:t>15280107 Drabløs</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18</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21</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151</a:t>
                      </a:r>
                      <a:endParaRPr lang="nb-NO" sz="1100" b="0" i="0" u="none" strike="noStrike">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1125272276"/>
                  </a:ext>
                </a:extLst>
              </a:tr>
              <a:tr h="197281">
                <a:tc>
                  <a:txBody>
                    <a:bodyPr/>
                    <a:lstStyle/>
                    <a:p>
                      <a:pPr algn="l" fontAlgn="b"/>
                      <a:r>
                        <a:rPr lang="nb-NO" sz="1100" u="none" strike="noStrike">
                          <a:effectLst/>
                        </a:rPr>
                        <a:t>15280108 Brunstad</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dirty="0">
                          <a:effectLst/>
                        </a:rPr>
                        <a:t>25</a:t>
                      </a:r>
                      <a:endParaRPr lang="nb-NO" sz="1100" b="0" i="0" u="none" strike="noStrike" dirty="0">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dirty="0">
                          <a:effectLst/>
                        </a:rPr>
                        <a:t>8</a:t>
                      </a:r>
                      <a:endParaRPr lang="nb-NO" sz="1100" b="0" i="0" u="none" strike="noStrike" dirty="0">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144</a:t>
                      </a:r>
                      <a:endParaRPr lang="nb-NO" sz="1100" b="0" i="0" u="none" strike="noStrike">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4193659130"/>
                  </a:ext>
                </a:extLst>
              </a:tr>
              <a:tr h="197281">
                <a:tc>
                  <a:txBody>
                    <a:bodyPr/>
                    <a:lstStyle/>
                    <a:p>
                      <a:pPr algn="l" fontAlgn="b"/>
                      <a:r>
                        <a:rPr lang="nb-NO" sz="1100" u="none" strike="noStrike">
                          <a:effectLst/>
                        </a:rPr>
                        <a:t>15280109 Hole</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dirty="0">
                          <a:effectLst/>
                        </a:rPr>
                        <a:t>8</a:t>
                      </a:r>
                      <a:endParaRPr lang="nb-NO" sz="1100" b="0" i="0" u="none" strike="noStrike" dirty="0">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21</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140</a:t>
                      </a:r>
                      <a:endParaRPr lang="nb-NO" sz="1100" b="0" i="0" u="none" strike="noStrike">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1029984010"/>
                  </a:ext>
                </a:extLst>
              </a:tr>
              <a:tr h="197281">
                <a:tc>
                  <a:txBody>
                    <a:bodyPr/>
                    <a:lstStyle/>
                    <a:p>
                      <a:pPr algn="l" fontAlgn="b"/>
                      <a:r>
                        <a:rPr lang="nb-NO" sz="1100" u="none" strike="noStrike">
                          <a:effectLst/>
                        </a:rPr>
                        <a:t>15280201 Aursnes</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28</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140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71</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dirty="0">
                          <a:effectLst/>
                        </a:rPr>
                        <a:t>607</a:t>
                      </a:r>
                      <a:endParaRPr lang="nb-NO" sz="1100" b="0" i="0" u="none" strike="noStrike" dirty="0">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2063659883"/>
                  </a:ext>
                </a:extLst>
              </a:tr>
              <a:tr h="197281">
                <a:tc>
                  <a:txBody>
                    <a:bodyPr/>
                    <a:lstStyle/>
                    <a:p>
                      <a:pPr algn="l" fontAlgn="b"/>
                      <a:r>
                        <a:rPr lang="nb-NO" sz="1100" u="none" strike="noStrike">
                          <a:effectLst/>
                        </a:rPr>
                        <a:t>15280202 Aurdal</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21</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dirty="0">
                          <a:effectLst/>
                        </a:rPr>
                        <a:t>277</a:t>
                      </a:r>
                      <a:endParaRPr lang="nb-NO" sz="1100" b="0" i="0" u="none" strike="noStrike" dirty="0">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2472208579"/>
                  </a:ext>
                </a:extLst>
              </a:tr>
              <a:tr h="197281">
                <a:tc>
                  <a:txBody>
                    <a:bodyPr/>
                    <a:lstStyle/>
                    <a:p>
                      <a:pPr algn="l" fontAlgn="b"/>
                      <a:r>
                        <a:rPr lang="nb-NO" sz="1100" u="none" strike="noStrike">
                          <a:effectLst/>
                        </a:rPr>
                        <a:t>15280203 Ullavik</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99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195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89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92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80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346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195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96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142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dirty="0">
                          <a:effectLst/>
                        </a:rPr>
                        <a:t>1 429</a:t>
                      </a:r>
                      <a:endParaRPr lang="nb-NO" sz="1100" b="0" i="0" u="none" strike="noStrike" dirty="0">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2881059534"/>
                  </a:ext>
                </a:extLst>
              </a:tr>
              <a:tr h="197281">
                <a:tc>
                  <a:txBody>
                    <a:bodyPr/>
                    <a:lstStyle/>
                    <a:p>
                      <a:pPr algn="l" fontAlgn="b"/>
                      <a:r>
                        <a:rPr lang="nb-NO" sz="1100" u="none" strike="noStrike">
                          <a:effectLst/>
                        </a:rPr>
                        <a:t>15280204 Aure</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123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58</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66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239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137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91</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122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dirty="0">
                          <a:effectLst/>
                        </a:rPr>
                        <a:t>1 068</a:t>
                      </a:r>
                      <a:endParaRPr lang="nb-NO" sz="1100" b="0" i="0" u="none" strike="noStrike" dirty="0">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3861198962"/>
                  </a:ext>
                </a:extLst>
              </a:tr>
              <a:tr h="197281">
                <a:tc>
                  <a:txBody>
                    <a:bodyPr/>
                    <a:lstStyle/>
                    <a:p>
                      <a:pPr algn="l" fontAlgn="b"/>
                      <a:r>
                        <a:rPr lang="nb-NO" sz="1100" u="none" strike="noStrike">
                          <a:effectLst/>
                        </a:rPr>
                        <a:t>15280205 Vik</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69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132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65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273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133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104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1 020</a:t>
                      </a:r>
                      <a:endParaRPr lang="nb-NO" sz="1100" b="0" i="0" u="none" strike="noStrike">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3914331579"/>
                  </a:ext>
                </a:extLst>
              </a:tr>
              <a:tr h="197281">
                <a:tc>
                  <a:txBody>
                    <a:bodyPr/>
                    <a:lstStyle/>
                    <a:p>
                      <a:pPr algn="l" fontAlgn="b"/>
                      <a:r>
                        <a:rPr lang="nb-NO" sz="1100" u="none" strike="noStrike">
                          <a:effectLst/>
                        </a:rPr>
                        <a:t>15280206 Tynes</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18</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97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8</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355</a:t>
                      </a:r>
                      <a:endParaRPr lang="nb-NO" sz="1100" b="0" i="0" u="none" strike="noStrike">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2069561214"/>
                  </a:ext>
                </a:extLst>
              </a:tr>
              <a:tr h="197281">
                <a:tc>
                  <a:txBody>
                    <a:bodyPr/>
                    <a:lstStyle/>
                    <a:p>
                      <a:pPr algn="l" fontAlgn="b"/>
                      <a:r>
                        <a:rPr lang="nb-NO" sz="1100" u="none" strike="noStrike">
                          <a:effectLst/>
                        </a:rPr>
                        <a:t>15280207 Søvikdal</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6</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dirty="0">
                          <a:effectLst/>
                        </a:rPr>
                        <a:t>62</a:t>
                      </a:r>
                      <a:endParaRPr lang="nb-NO" sz="1100" b="0" i="0" u="none" strike="noStrike" dirty="0">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2594220195"/>
                  </a:ext>
                </a:extLst>
              </a:tr>
              <a:tr h="197281">
                <a:tc>
                  <a:txBody>
                    <a:bodyPr/>
                    <a:lstStyle/>
                    <a:p>
                      <a:pPr algn="l" fontAlgn="b"/>
                      <a:r>
                        <a:rPr lang="nb-NO" sz="1100" u="none" strike="noStrike">
                          <a:effectLst/>
                        </a:rPr>
                        <a:t>15280208 Ramstaddal</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25</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11</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dirty="0">
                          <a:effectLst/>
                        </a:rPr>
                        <a:t>131</a:t>
                      </a:r>
                      <a:endParaRPr lang="nb-NO" sz="1100" b="0" i="0" u="none" strike="noStrike" dirty="0">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1674439554"/>
                  </a:ext>
                </a:extLst>
              </a:tr>
              <a:tr h="197281">
                <a:tc>
                  <a:txBody>
                    <a:bodyPr/>
                    <a:lstStyle/>
                    <a:p>
                      <a:pPr algn="l" fontAlgn="b"/>
                      <a:r>
                        <a:rPr lang="nb-NO" sz="1100" u="none" strike="noStrike">
                          <a:effectLst/>
                        </a:rPr>
                        <a:t>15289999 Uoppgitt grunnkrets</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dirty="0">
                          <a:effectLst/>
                        </a:rPr>
                        <a:t>19</a:t>
                      </a:r>
                      <a:endParaRPr lang="nb-NO" sz="1100" b="0" i="0" u="none" strike="noStrike" dirty="0">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1496933547"/>
                  </a:ext>
                </a:extLst>
              </a:tr>
              <a:tr h="197281">
                <a:tc>
                  <a:txBody>
                    <a:bodyPr/>
                    <a:lstStyle/>
                    <a:p>
                      <a:pPr algn="l" fontAlgn="b"/>
                      <a:r>
                        <a:rPr lang="nb-NO" sz="1100" u="none" strike="noStrike" dirty="0">
                          <a:effectLst/>
                        </a:rPr>
                        <a:t>I alt</a:t>
                      </a:r>
                      <a:endParaRPr lang="nb-NO" sz="1100" b="0" i="0" u="none" strike="noStrike" dirty="0">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450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969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431</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442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391</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1 884</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1 022</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690</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278</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697</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a:effectLst/>
                        </a:rPr>
                        <a:t>369</a:t>
                      </a:r>
                      <a:endParaRPr lang="nb-NO" sz="1100" b="0" i="0" u="none" strike="noStrike">
                        <a:solidFill>
                          <a:srgbClr val="000000"/>
                        </a:solidFill>
                        <a:effectLst/>
                        <a:latin typeface="Calibri" panose="020F0502020204030204" pitchFamily="34" charset="0"/>
                      </a:endParaRPr>
                    </a:p>
                  </a:txBody>
                  <a:tcPr marL="5049" marR="5049" marT="5049" marB="0" anchor="b"/>
                </a:tc>
                <a:tc>
                  <a:txBody>
                    <a:bodyPr/>
                    <a:lstStyle/>
                    <a:p>
                      <a:pPr algn="r" fontAlgn="b"/>
                      <a:r>
                        <a:rPr lang="nb-NO" sz="1100" u="none" strike="noStrike" dirty="0">
                          <a:effectLst/>
                        </a:rPr>
                        <a:t>7 623</a:t>
                      </a:r>
                      <a:endParaRPr lang="nb-NO" sz="1100" b="0" i="0" u="none" strike="noStrike" dirty="0">
                        <a:solidFill>
                          <a:srgbClr val="000000"/>
                        </a:solidFill>
                        <a:effectLst/>
                        <a:latin typeface="Calibri" panose="020F0502020204030204" pitchFamily="34" charset="0"/>
                      </a:endParaRPr>
                    </a:p>
                  </a:txBody>
                  <a:tcPr marL="5049" marR="5049" marT="5049" marB="0" anchor="b"/>
                </a:tc>
                <a:extLst>
                  <a:ext uri="{0D108BD9-81ED-4DB2-BD59-A6C34878D82A}">
                    <a16:rowId xmlns:a16="http://schemas.microsoft.com/office/drawing/2014/main" val="939097002"/>
                  </a:ext>
                </a:extLst>
              </a:tr>
            </a:tbl>
          </a:graphicData>
        </a:graphic>
      </p:graphicFrame>
    </p:spTree>
    <p:extLst>
      <p:ext uri="{BB962C8B-B14F-4D97-AF65-F5344CB8AC3E}">
        <p14:creationId xmlns:p14="http://schemas.microsoft.com/office/powerpoint/2010/main" val="1096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3">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graphicFrame>
        <p:nvGraphicFramePr>
          <p:cNvPr id="11" name="Diagram 10">
            <a:extLst>
              <a:ext uri="{FF2B5EF4-FFF2-40B4-BE49-F238E27FC236}">
                <a16:creationId xmlns:a16="http://schemas.microsoft.com/office/drawing/2014/main" id="{9C3E606F-32D0-4F40-AC7A-FE4D2A9DF792}"/>
              </a:ext>
            </a:extLst>
          </p:cNvPr>
          <p:cNvGraphicFramePr>
            <a:graphicFrameLocks/>
          </p:cNvGraphicFramePr>
          <p:nvPr>
            <p:extLst>
              <p:ext uri="{D42A27DB-BD31-4B8C-83A1-F6EECF244321}">
                <p14:modId xmlns:p14="http://schemas.microsoft.com/office/powerpoint/2010/main" val="2517903849"/>
              </p:ext>
            </p:extLst>
          </p:nvPr>
        </p:nvGraphicFramePr>
        <p:xfrm>
          <a:off x="1714500" y="389164"/>
          <a:ext cx="8763000" cy="60796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189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jelde"/>
          <p:cNvSpPr txBox="1">
            <a:spLocks/>
          </p:cNvSpPr>
          <p:nvPr/>
        </p:nvSpPr>
        <p:spPr>
          <a:xfrm>
            <a:off x="7502013" y="6356351"/>
            <a:ext cx="3752142"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r"/>
            <a:r>
              <a:rPr lang="nn-NO" sz="1200" dirty="0">
                <a:solidFill>
                  <a:schemeClr val="bg1">
                    <a:lumMod val="50000"/>
                  </a:schemeClr>
                </a:solidFill>
              </a:rPr>
              <a:t>Kjelde: SSB</a:t>
            </a:r>
          </a:p>
        </p:txBody>
      </p:sp>
      <p:sp>
        <p:nvSpPr>
          <p:cNvPr id="5" name="Info"/>
          <p:cNvSpPr txBox="1">
            <a:spLocks/>
          </p:cNvSpPr>
          <p:nvPr/>
        </p:nvSpPr>
        <p:spPr>
          <a:xfrm>
            <a:off x="3264310" y="6356350"/>
            <a:ext cx="4237703"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endParaRPr lang="nn-NO" sz="1200" dirty="0">
              <a:solidFill>
                <a:schemeClr val="bg1">
                  <a:lumMod val="50000"/>
                </a:schemeClr>
              </a:solidFill>
            </a:endParaRPr>
          </a:p>
        </p:txBody>
      </p:sp>
      <p:sp>
        <p:nvSpPr>
          <p:cNvPr id="7" name="Tema"/>
          <p:cNvSpPr txBox="1">
            <a:spLocks/>
          </p:cNvSpPr>
          <p:nvPr/>
        </p:nvSpPr>
        <p:spPr>
          <a:xfrm>
            <a:off x="609599" y="0"/>
            <a:ext cx="3076281"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r>
              <a:rPr lang="nn-NO" sz="1200" dirty="0">
                <a:solidFill>
                  <a:schemeClr val="bg1">
                    <a:lumMod val="50000"/>
                  </a:schemeClr>
                </a:solidFill>
              </a:rPr>
              <a:t>Demografi</a:t>
            </a:r>
          </a:p>
        </p:txBody>
      </p:sp>
      <p:pic>
        <p:nvPicPr>
          <p:cNvPr id="8" name="Picture 27" descr="Kommunestatistikk logo.ai"/>
          <p:cNvPicPr>
            <a:picLocks noChangeAspect="1"/>
          </p:cNvPicPr>
          <p:nvPr/>
        </p:nvPicPr>
        <p:blipFill rotWithShape="1">
          <a:blip r:embed="rId2">
            <a:extLst>
              <a:ext uri="{28A0092B-C50C-407E-A947-70E740481C1C}">
                <a14:useLocalDpi xmlns:a14="http://schemas.microsoft.com/office/drawing/2010/main"/>
              </a:ext>
            </a:extLst>
          </a:blip>
          <a:srcRect l="74988" t="8422" r="3646" b="4513"/>
          <a:stretch/>
        </p:blipFill>
        <p:spPr>
          <a:xfrm>
            <a:off x="276326" y="6279069"/>
            <a:ext cx="281955" cy="442405"/>
          </a:xfrm>
          <a:prstGeom prst="rect">
            <a:avLst/>
          </a:prstGeom>
        </p:spPr>
      </p:pic>
      <p:sp>
        <p:nvSpPr>
          <p:cNvPr id="9" name="Region"/>
          <p:cNvSpPr txBox="1">
            <a:spLocks/>
          </p:cNvSpPr>
          <p:nvPr/>
        </p:nvSpPr>
        <p:spPr>
          <a:xfrm>
            <a:off x="609600" y="6356349"/>
            <a:ext cx="3302524" cy="365125"/>
          </a:xfrm>
          <a:prstGeom prst="rect">
            <a:avLst/>
          </a:prstGeom>
        </p:spPr>
        <p:txBody>
          <a:bodyPr anchor="ctr"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l"/>
            <a:r>
              <a:rPr lang="nn-NO" sz="1600">
                <a:solidFill>
                  <a:schemeClr val="bg1">
                    <a:lumMod val="50000"/>
                  </a:schemeClr>
                </a:solidFill>
              </a:rPr>
              <a:t>Sykkylven kommune</a:t>
            </a:r>
            <a:endParaRPr lang="nn-NO" sz="1600" dirty="0">
              <a:solidFill>
                <a:schemeClr val="bg1">
                  <a:lumMod val="50000"/>
                </a:schemeClr>
              </a:solidFill>
            </a:endParaRPr>
          </a:p>
        </p:txBody>
      </p:sp>
      <p:sp>
        <p:nvSpPr>
          <p:cNvPr id="10" name="Tema"/>
          <p:cNvSpPr txBox="1">
            <a:spLocks/>
          </p:cNvSpPr>
          <p:nvPr/>
        </p:nvSpPr>
        <p:spPr>
          <a:xfrm>
            <a:off x="3012015" y="6404442"/>
            <a:ext cx="6249971" cy="442405"/>
          </a:xfrm>
          <a:prstGeom prst="rect">
            <a:avLst/>
          </a:prstGeom>
        </p:spPr>
        <p:txBody>
          <a:bodyPr anchor="t" anchorCtr="0">
            <a:noAutofit/>
          </a:bodyPr>
          <a:lstStyle>
            <a:lvl1pPr algn="l" defTabSz="457200" rtl="0" eaLnBrk="1" latinLnBrk="0" hangingPunct="1">
              <a:spcBef>
                <a:spcPct val="0"/>
              </a:spcBef>
              <a:buNone/>
              <a:defRPr sz="3000" kern="1200">
                <a:solidFill>
                  <a:schemeClr val="tx1">
                    <a:lumMod val="50000"/>
                    <a:lumOff val="50000"/>
                  </a:schemeClr>
                </a:solidFill>
                <a:latin typeface="+mj-lt"/>
                <a:ea typeface="+mj-ea"/>
                <a:cs typeface="+mj-cs"/>
              </a:defRPr>
            </a:lvl1pPr>
          </a:lstStyle>
          <a:p>
            <a:pPr algn="ctr"/>
            <a:r>
              <a:rPr lang="nn-NO" sz="1200" i="1" dirty="0">
                <a:solidFill>
                  <a:schemeClr val="bg1">
                    <a:lumMod val="50000"/>
                  </a:schemeClr>
                </a:solidFill>
              </a:rPr>
              <a:t>SSB sitt framskrivingsalternativ MMMM (hovudalternativ) ligg til grunn for framskrivingane.</a:t>
            </a:r>
          </a:p>
        </p:txBody>
      </p:sp>
      <p:pic>
        <p:nvPicPr>
          <p:cNvPr id="3" name="Bilde 2">
            <a:extLst>
              <a:ext uri="{FF2B5EF4-FFF2-40B4-BE49-F238E27FC236}">
                <a16:creationId xmlns:a16="http://schemas.microsoft.com/office/drawing/2014/main" id="{A1A83997-35E8-460E-B2D5-3B979CDFC16A}"/>
              </a:ext>
            </a:extLst>
          </p:cNvPr>
          <p:cNvPicPr>
            <a:picLocks noChangeAspect="1"/>
          </p:cNvPicPr>
          <p:nvPr/>
        </p:nvPicPr>
        <p:blipFill>
          <a:blip r:embed="rId3"/>
          <a:stretch>
            <a:fillRect/>
          </a:stretch>
        </p:blipFill>
        <p:spPr>
          <a:xfrm>
            <a:off x="1806063" y="851207"/>
            <a:ext cx="7950365" cy="5155586"/>
          </a:xfrm>
          <a:prstGeom prst="rect">
            <a:avLst/>
          </a:prstGeom>
        </p:spPr>
      </p:pic>
    </p:spTree>
    <p:extLst>
      <p:ext uri="{BB962C8B-B14F-4D97-AF65-F5344CB8AC3E}">
        <p14:creationId xmlns:p14="http://schemas.microsoft.com/office/powerpoint/2010/main" val="2792804653"/>
      </p:ext>
    </p:extLst>
  </p:cSld>
  <p:clrMapOvr>
    <a:masterClrMapping/>
  </p:clrMapOvr>
</p:sld>
</file>

<file path=ppt/theme/theme1.xml><?xml version="1.0" encoding="utf-8"?>
<a:theme xmlns:a="http://schemas.openxmlformats.org/drawingml/2006/main" name="My New Default Theme MRfylke">
  <a:themeElements>
    <a:clrScheme name="Egendefinert 2">
      <a:dk1>
        <a:sysClr val="windowText" lastClr="000000"/>
      </a:dk1>
      <a:lt1>
        <a:sysClr val="window" lastClr="FFFFFF"/>
      </a:lt1>
      <a:dk2>
        <a:srgbClr val="BED600"/>
      </a:dk2>
      <a:lt2>
        <a:srgbClr val="FFA02F"/>
      </a:lt2>
      <a:accent1>
        <a:srgbClr val="C2AF00"/>
      </a:accent1>
      <a:accent2>
        <a:srgbClr val="739ABC"/>
      </a:accent2>
      <a:accent3>
        <a:srgbClr val="73AF55"/>
      </a:accent3>
      <a:accent4>
        <a:srgbClr val="756E52"/>
      </a:accent4>
      <a:accent5>
        <a:srgbClr val="5A447A"/>
      </a:accent5>
      <a:accent6>
        <a:srgbClr val="D47600"/>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y New Default Theme MRfylke" id="{D990CB14-07F9-478A-9857-ECB34F58FCE9}" vid="{EE9C3BDF-9FA0-4B7E-86CD-49A5435EA0A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A72C300E137046AB6BF85576E267F6" ma:contentTypeVersion="8" ma:contentTypeDescription="Create a new document." ma:contentTypeScope="" ma:versionID="fcaa372485f8d832e82fe61a769ff591">
  <xsd:schema xmlns:xsd="http://www.w3.org/2001/XMLSchema" xmlns:xs="http://www.w3.org/2001/XMLSchema" xmlns:p="http://schemas.microsoft.com/office/2006/metadata/properties" xmlns:ns2="5458b827-f267-438a-9c81-d6bdb027554a" targetNamespace="http://schemas.microsoft.com/office/2006/metadata/properties" ma:root="true" ma:fieldsID="62b7017355a7e64c2dbe8e2343591e49" ns2:_="">
    <xsd:import namespace="5458b827-f267-438a-9c81-d6bdb0275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8b827-f267-438a-9c81-d6bdb02755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AF821F-7D68-435E-9159-E8233F4E440A}">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www.w3.org/XML/1998/namespace"/>
    <ds:schemaRef ds:uri="http://schemas.microsoft.com/office/infopath/2007/PartnerControls"/>
    <ds:schemaRef ds:uri="5458b827-f267-438a-9c81-d6bdb027554a"/>
    <ds:schemaRef ds:uri="http://purl.org/dc/terms/"/>
    <ds:schemaRef ds:uri="http://purl.org/dc/elements/1.1/"/>
  </ds:schemaRefs>
</ds:datastoreItem>
</file>

<file path=customXml/itemProps2.xml><?xml version="1.0" encoding="utf-8"?>
<ds:datastoreItem xmlns:ds="http://schemas.openxmlformats.org/officeDocument/2006/customXml" ds:itemID="{74B50530-070B-4354-9AF8-28FF18C344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58b827-f267-438a-9c81-d6bdb0275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6E176C-A80B-4BF2-9BB5-6073652F02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2245</Words>
  <Application>Microsoft Office PowerPoint</Application>
  <PresentationFormat>Widescreen</PresentationFormat>
  <Paragraphs>507</Paragraphs>
  <Slides>44</Slides>
  <Notes>5</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44</vt:i4>
      </vt:variant>
    </vt:vector>
  </HeadingPairs>
  <TitlesOfParts>
    <vt:vector size="50" baseType="lpstr">
      <vt:lpstr>Arial</vt:lpstr>
      <vt:lpstr>Calibri</vt:lpstr>
      <vt:lpstr>Calibri Light</vt:lpstr>
      <vt:lpstr>Wingdings</vt:lpstr>
      <vt:lpstr>My New Default Theme MRfylke</vt:lpstr>
      <vt:lpstr>Office-tema</vt:lpstr>
      <vt:lpstr>PowerPoint-presentasjon</vt:lpstr>
      <vt:lpstr>Innhald/tema:</vt:lpstr>
      <vt:lpstr>PowerPoint-presentasjon</vt:lpstr>
      <vt:lpstr>PowerPoint-presentasjon</vt:lpstr>
      <vt:lpstr>PowerPoint-presentasjon</vt:lpstr>
      <vt:lpstr>Folketalsutvikling per grunnkrets 2015 til 2020</vt:lpstr>
      <vt:lpstr>Folketal per grunnkrets 1. januar 2020</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Gjennomføring i vidaregåande etter heimkommune, 2013 kullet </vt:lpstr>
      <vt:lpstr>Gjennomføring i vidaregåande etter heimkommune, 2013 kullet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Møre og Romsdal Fylkeskommune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Fylkesstatistikk 2020</dc:title>
  <dc:creator>Torbjørn Digernes Jakobsen</dc:creator>
  <cp:lastModifiedBy>Trygve Grydeland</cp:lastModifiedBy>
  <cp:revision>659</cp:revision>
  <cp:lastPrinted>2017-04-11T08:01:33Z</cp:lastPrinted>
  <dcterms:created xsi:type="dcterms:W3CDTF">2016-10-18T07:53:03Z</dcterms:created>
  <dcterms:modified xsi:type="dcterms:W3CDTF">2020-12-22T13:10:31Z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0x01010075A72C300E137046AB6BF85576E267F6</vt:lpwstr>
  </property>
  <property fmtid="{D5CDD505-2E9C-101B-9397-08002B2CF9AE}" pid="3" name="MSIP_Label_d2a6c088-0e6f-41a1-9e73-32ad73ba3540_Enabled">
    <vt:lpwstr>true</vt:lpwstr>
  </property>
  <property fmtid="{D5CDD505-2E9C-101B-9397-08002B2CF9AE}" pid="4" name="MSIP_Label_d2a6c088-0e6f-41a1-9e73-32ad73ba3540_SetDate">
    <vt:lpwstr>2020-06-02T11:45:57Z</vt:lpwstr>
  </property>
  <property fmtid="{D5CDD505-2E9C-101B-9397-08002B2CF9AE}" pid="5" name="MSIP_Label_d2a6c088-0e6f-41a1-9e73-32ad73ba3540_Method">
    <vt:lpwstr>Privileged</vt:lpwstr>
  </property>
  <property fmtid="{D5CDD505-2E9C-101B-9397-08002B2CF9AE}" pid="6" name="MSIP_Label_d2a6c088-0e6f-41a1-9e73-32ad73ba3540_Name">
    <vt:lpwstr>Public</vt:lpwstr>
  </property>
  <property fmtid="{D5CDD505-2E9C-101B-9397-08002B2CF9AE}" pid="7" name="MSIP_Label_d2a6c088-0e6f-41a1-9e73-32ad73ba3540_SiteId">
    <vt:lpwstr>b932ece7-9cdf-4d94-b4c1-15256e43c7ea</vt:lpwstr>
  </property>
  <property fmtid="{D5CDD505-2E9C-101B-9397-08002B2CF9AE}" pid="8" name="MSIP_Label_d2a6c088-0e6f-41a1-9e73-32ad73ba3540_ActionId">
    <vt:lpwstr>a8c66b36-b8ab-48cd-b836-0000ae054acd</vt:lpwstr>
  </property>
  <property fmtid="{D5CDD505-2E9C-101B-9397-08002B2CF9AE}" pid="9" name="MSIP_Label_d2a6c088-0e6f-41a1-9e73-32ad73ba3540_ContentBits">
    <vt:lpwstr>0</vt:lpwstr>
  </property>
</Properties>
</file>